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6">
  <p:sldMasterIdLst>
    <p:sldMasterId id="2147483660" r:id="rId1"/>
    <p:sldMasterId id="2147483667" r:id="rId2"/>
  </p:sldMasterIdLst>
  <p:notesMasterIdLst>
    <p:notesMasterId r:id="rId43"/>
  </p:notesMasterIdLst>
  <p:sldIdLst>
    <p:sldId id="263" r:id="rId3"/>
    <p:sldId id="267" r:id="rId4"/>
    <p:sldId id="257" r:id="rId5"/>
    <p:sldId id="272" r:id="rId6"/>
    <p:sldId id="304" r:id="rId7"/>
    <p:sldId id="271" r:id="rId8"/>
    <p:sldId id="305" r:id="rId9"/>
    <p:sldId id="307" r:id="rId10"/>
    <p:sldId id="259" r:id="rId11"/>
    <p:sldId id="273" r:id="rId12"/>
    <p:sldId id="268" r:id="rId13"/>
    <p:sldId id="295" r:id="rId14"/>
    <p:sldId id="309" r:id="rId15"/>
    <p:sldId id="308" r:id="rId16"/>
    <p:sldId id="274" r:id="rId17"/>
    <p:sldId id="264" r:id="rId18"/>
    <p:sldId id="265" r:id="rId19"/>
    <p:sldId id="266" r:id="rId20"/>
    <p:sldId id="269" r:id="rId21"/>
    <p:sldId id="275" r:id="rId22"/>
    <p:sldId id="279" r:id="rId23"/>
    <p:sldId id="302" r:id="rId24"/>
    <p:sldId id="303" r:id="rId25"/>
    <p:sldId id="293" r:id="rId26"/>
    <p:sldId id="281" r:id="rId27"/>
    <p:sldId id="282" r:id="rId28"/>
    <p:sldId id="283" r:id="rId29"/>
    <p:sldId id="284" r:id="rId30"/>
    <p:sldId id="285" r:id="rId31"/>
    <p:sldId id="310" r:id="rId32"/>
    <p:sldId id="294" r:id="rId33"/>
    <p:sldId id="288" r:id="rId34"/>
    <p:sldId id="291" r:id="rId35"/>
    <p:sldId id="296" r:id="rId36"/>
    <p:sldId id="297" r:id="rId37"/>
    <p:sldId id="298" r:id="rId38"/>
    <p:sldId id="299" r:id="rId39"/>
    <p:sldId id="300" r:id="rId40"/>
    <p:sldId id="292" r:id="rId41"/>
    <p:sldId id="301"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E0F3"/>
    <a:srgbClr val="D4E2F4"/>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6" d="100"/>
          <a:sy n="106" d="100"/>
        </p:scale>
        <p:origin x="-11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52AB193-6084-4966-A336-8BDAA55190A4}"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D931A47B-D158-41D0-9DA7-20E006ACAC0F}">
      <dgm:prSet phldrT="[Text]"/>
      <dgm:spPr>
        <a:solidFill>
          <a:schemeClr val="accent2">
            <a:lumMod val="60000"/>
            <a:lumOff val="40000"/>
          </a:schemeClr>
        </a:solidFill>
      </dgm:spPr>
      <dgm:t>
        <a:bodyPr/>
        <a:lstStyle/>
        <a:p>
          <a:r>
            <a:rPr lang="en-US" dirty="0" smtClean="0">
              <a:solidFill>
                <a:schemeClr val="tx1"/>
              </a:solidFill>
            </a:rPr>
            <a:t>Setting Organizational Expectations</a:t>
          </a:r>
          <a:endParaRPr lang="en-US" dirty="0">
            <a:solidFill>
              <a:schemeClr val="tx1"/>
            </a:solidFill>
          </a:endParaRPr>
        </a:p>
      </dgm:t>
    </dgm:pt>
    <dgm:pt modelId="{F11D8FD8-C019-4C2A-ABF2-7EF868A70B58}" type="parTrans" cxnId="{626F7C05-F895-43AF-BC3A-66B45094D860}">
      <dgm:prSet/>
      <dgm:spPr/>
      <dgm:t>
        <a:bodyPr/>
        <a:lstStyle/>
        <a:p>
          <a:endParaRPr lang="en-US"/>
        </a:p>
      </dgm:t>
    </dgm:pt>
    <dgm:pt modelId="{28402BCF-BE85-4CE7-B36F-16C613D956F3}" type="sibTrans" cxnId="{626F7C05-F895-43AF-BC3A-66B45094D860}">
      <dgm:prSet/>
      <dgm:spPr/>
      <dgm:t>
        <a:bodyPr/>
        <a:lstStyle/>
        <a:p>
          <a:endParaRPr lang="en-US"/>
        </a:p>
      </dgm:t>
    </dgm:pt>
    <dgm:pt modelId="{1B8F32F8-3E94-463D-81B0-2DAA83FA1669}">
      <dgm:prSet phldrT="[Text]"/>
      <dgm:spPr>
        <a:solidFill>
          <a:schemeClr val="accent2">
            <a:lumMod val="60000"/>
            <a:lumOff val="40000"/>
          </a:schemeClr>
        </a:solidFill>
      </dgm:spPr>
      <dgm:t>
        <a:bodyPr/>
        <a:lstStyle/>
        <a:p>
          <a:r>
            <a:rPr lang="en-US" dirty="0" smtClean="0">
              <a:solidFill>
                <a:schemeClr val="tx1"/>
              </a:solidFill>
            </a:rPr>
            <a:t>Establish Employee Goals and Objectives</a:t>
          </a:r>
          <a:endParaRPr lang="en-US" dirty="0">
            <a:solidFill>
              <a:schemeClr val="tx1"/>
            </a:solidFill>
          </a:endParaRPr>
        </a:p>
      </dgm:t>
    </dgm:pt>
    <dgm:pt modelId="{B83CEAD5-217E-4183-A9AF-8B792E914849}" type="parTrans" cxnId="{2D333FEC-6571-4A10-8D3C-449B57471F78}">
      <dgm:prSet/>
      <dgm:spPr/>
      <dgm:t>
        <a:bodyPr/>
        <a:lstStyle/>
        <a:p>
          <a:endParaRPr lang="en-US"/>
        </a:p>
      </dgm:t>
    </dgm:pt>
    <dgm:pt modelId="{22FEFEDA-711D-421A-B1EB-87422365E3FC}" type="sibTrans" cxnId="{2D333FEC-6571-4A10-8D3C-449B57471F78}">
      <dgm:prSet/>
      <dgm:spPr/>
      <dgm:t>
        <a:bodyPr/>
        <a:lstStyle/>
        <a:p>
          <a:endParaRPr lang="en-US"/>
        </a:p>
      </dgm:t>
    </dgm:pt>
    <dgm:pt modelId="{80B8A9FB-F334-414F-9F96-3D4F5F7B41B5}">
      <dgm:prSet phldrT="[Text]"/>
      <dgm:spPr>
        <a:solidFill>
          <a:schemeClr val="accent2">
            <a:lumMod val="60000"/>
            <a:lumOff val="40000"/>
          </a:schemeClr>
        </a:solidFill>
      </dgm:spPr>
      <dgm:t>
        <a:bodyPr/>
        <a:lstStyle/>
        <a:p>
          <a:r>
            <a:rPr lang="en-US" dirty="0" smtClean="0">
              <a:solidFill>
                <a:schemeClr val="tx1"/>
              </a:solidFill>
            </a:rPr>
            <a:t>Create Performance Plan</a:t>
          </a:r>
          <a:endParaRPr lang="en-US" dirty="0">
            <a:solidFill>
              <a:schemeClr val="tx1"/>
            </a:solidFill>
          </a:endParaRPr>
        </a:p>
      </dgm:t>
    </dgm:pt>
    <dgm:pt modelId="{A3188D37-52EE-4F9C-A387-C0ACEAB54F1E}" type="parTrans" cxnId="{A650BE36-B122-41F6-B0E1-7D12ADAD24B6}">
      <dgm:prSet/>
      <dgm:spPr/>
      <dgm:t>
        <a:bodyPr/>
        <a:lstStyle/>
        <a:p>
          <a:endParaRPr lang="en-US"/>
        </a:p>
      </dgm:t>
    </dgm:pt>
    <dgm:pt modelId="{526CE6C0-13DA-49AD-A6D8-C7110276FE0A}" type="sibTrans" cxnId="{A650BE36-B122-41F6-B0E1-7D12ADAD24B6}">
      <dgm:prSet/>
      <dgm:spPr/>
      <dgm:t>
        <a:bodyPr/>
        <a:lstStyle/>
        <a:p>
          <a:endParaRPr lang="en-US"/>
        </a:p>
      </dgm:t>
    </dgm:pt>
    <dgm:pt modelId="{639A9927-DC99-4FF2-9CD2-9222D12D8B4C}">
      <dgm:prSet phldrT="[Text]"/>
      <dgm:spPr>
        <a:solidFill>
          <a:schemeClr val="accent2">
            <a:lumMod val="60000"/>
            <a:lumOff val="40000"/>
          </a:schemeClr>
        </a:solidFill>
      </dgm:spPr>
      <dgm:t>
        <a:bodyPr/>
        <a:lstStyle/>
        <a:p>
          <a:r>
            <a:rPr lang="en-US" dirty="0" smtClean="0">
              <a:solidFill>
                <a:schemeClr val="tx1"/>
              </a:solidFill>
            </a:rPr>
            <a:t>Provide Ongoing Feedback</a:t>
          </a:r>
          <a:endParaRPr lang="en-US" dirty="0">
            <a:solidFill>
              <a:schemeClr val="tx1"/>
            </a:solidFill>
          </a:endParaRPr>
        </a:p>
      </dgm:t>
    </dgm:pt>
    <dgm:pt modelId="{556C4344-75F6-4200-991F-817708488044}" type="parTrans" cxnId="{36586890-F679-44A0-AC41-F3142C05498D}">
      <dgm:prSet/>
      <dgm:spPr/>
      <dgm:t>
        <a:bodyPr/>
        <a:lstStyle/>
        <a:p>
          <a:endParaRPr lang="en-US"/>
        </a:p>
      </dgm:t>
    </dgm:pt>
    <dgm:pt modelId="{AFFFC505-078B-4EE6-98FF-19042A41037A}" type="sibTrans" cxnId="{36586890-F679-44A0-AC41-F3142C05498D}">
      <dgm:prSet/>
      <dgm:spPr/>
      <dgm:t>
        <a:bodyPr/>
        <a:lstStyle/>
        <a:p>
          <a:endParaRPr lang="en-US"/>
        </a:p>
      </dgm:t>
    </dgm:pt>
    <dgm:pt modelId="{D3C70EFE-61BC-4BFF-AB4F-51CBD68E967E}">
      <dgm:prSet phldrT="[Text]"/>
      <dgm:spPr>
        <a:solidFill>
          <a:schemeClr val="accent2">
            <a:lumMod val="60000"/>
            <a:lumOff val="40000"/>
          </a:schemeClr>
        </a:solidFill>
      </dgm:spPr>
      <dgm:t>
        <a:bodyPr/>
        <a:lstStyle/>
        <a:p>
          <a:r>
            <a:rPr lang="en-US" dirty="0" smtClean="0">
              <a:solidFill>
                <a:schemeClr val="tx1"/>
              </a:solidFill>
            </a:rPr>
            <a:t>Evaluate Performance</a:t>
          </a:r>
          <a:endParaRPr lang="en-US" dirty="0">
            <a:solidFill>
              <a:schemeClr val="tx1"/>
            </a:solidFill>
          </a:endParaRPr>
        </a:p>
      </dgm:t>
    </dgm:pt>
    <dgm:pt modelId="{34F76C52-B58E-498A-87FB-974E4020953D}" type="parTrans" cxnId="{BD3880C3-69DF-405F-BC04-9A188FCA3535}">
      <dgm:prSet/>
      <dgm:spPr/>
      <dgm:t>
        <a:bodyPr/>
        <a:lstStyle/>
        <a:p>
          <a:endParaRPr lang="en-US"/>
        </a:p>
      </dgm:t>
    </dgm:pt>
    <dgm:pt modelId="{ABEE3D79-B666-4269-A93C-D58B4EF56426}" type="sibTrans" cxnId="{BD3880C3-69DF-405F-BC04-9A188FCA3535}">
      <dgm:prSet/>
      <dgm:spPr/>
      <dgm:t>
        <a:bodyPr/>
        <a:lstStyle/>
        <a:p>
          <a:endParaRPr lang="en-US"/>
        </a:p>
      </dgm:t>
    </dgm:pt>
    <dgm:pt modelId="{3662D245-27C0-4F2A-B20E-8B88F0682502}" type="pres">
      <dgm:prSet presAssocID="{852AB193-6084-4966-A336-8BDAA55190A4}" presName="cycle" presStyleCnt="0">
        <dgm:presLayoutVars>
          <dgm:dir/>
          <dgm:resizeHandles val="exact"/>
        </dgm:presLayoutVars>
      </dgm:prSet>
      <dgm:spPr/>
      <dgm:t>
        <a:bodyPr/>
        <a:lstStyle/>
        <a:p>
          <a:endParaRPr lang="en-US"/>
        </a:p>
      </dgm:t>
    </dgm:pt>
    <dgm:pt modelId="{ABBA567B-0094-4FE8-B3AE-32F5031D74B2}" type="pres">
      <dgm:prSet presAssocID="{D931A47B-D158-41D0-9DA7-20E006ACAC0F}" presName="node" presStyleLbl="node1" presStyleIdx="0" presStyleCnt="5">
        <dgm:presLayoutVars>
          <dgm:bulletEnabled val="1"/>
        </dgm:presLayoutVars>
      </dgm:prSet>
      <dgm:spPr/>
      <dgm:t>
        <a:bodyPr/>
        <a:lstStyle/>
        <a:p>
          <a:endParaRPr lang="en-US"/>
        </a:p>
      </dgm:t>
    </dgm:pt>
    <dgm:pt modelId="{4A6023AE-0CE0-41B4-82B4-1B743A4B3F02}" type="pres">
      <dgm:prSet presAssocID="{D931A47B-D158-41D0-9DA7-20E006ACAC0F}" presName="spNode" presStyleCnt="0"/>
      <dgm:spPr/>
    </dgm:pt>
    <dgm:pt modelId="{E8FAAEDE-C0F5-4938-8AF3-DEDB919BA406}" type="pres">
      <dgm:prSet presAssocID="{28402BCF-BE85-4CE7-B36F-16C613D956F3}" presName="sibTrans" presStyleLbl="sibTrans1D1" presStyleIdx="0" presStyleCnt="5"/>
      <dgm:spPr/>
      <dgm:t>
        <a:bodyPr/>
        <a:lstStyle/>
        <a:p>
          <a:endParaRPr lang="en-US"/>
        </a:p>
      </dgm:t>
    </dgm:pt>
    <dgm:pt modelId="{DAAAD5E4-F944-4918-B869-8F00D6585CA8}" type="pres">
      <dgm:prSet presAssocID="{1B8F32F8-3E94-463D-81B0-2DAA83FA1669}" presName="node" presStyleLbl="node1" presStyleIdx="1" presStyleCnt="5">
        <dgm:presLayoutVars>
          <dgm:bulletEnabled val="1"/>
        </dgm:presLayoutVars>
      </dgm:prSet>
      <dgm:spPr/>
      <dgm:t>
        <a:bodyPr/>
        <a:lstStyle/>
        <a:p>
          <a:endParaRPr lang="en-US"/>
        </a:p>
      </dgm:t>
    </dgm:pt>
    <dgm:pt modelId="{106B5744-2299-49BC-8954-21E2D426C633}" type="pres">
      <dgm:prSet presAssocID="{1B8F32F8-3E94-463D-81B0-2DAA83FA1669}" presName="spNode" presStyleCnt="0"/>
      <dgm:spPr/>
    </dgm:pt>
    <dgm:pt modelId="{298BA3FC-EE60-4107-991E-D2B402C82298}" type="pres">
      <dgm:prSet presAssocID="{22FEFEDA-711D-421A-B1EB-87422365E3FC}" presName="sibTrans" presStyleLbl="sibTrans1D1" presStyleIdx="1" presStyleCnt="5"/>
      <dgm:spPr/>
      <dgm:t>
        <a:bodyPr/>
        <a:lstStyle/>
        <a:p>
          <a:endParaRPr lang="en-US"/>
        </a:p>
      </dgm:t>
    </dgm:pt>
    <dgm:pt modelId="{B2E3B29F-86CB-4BAF-9AED-4F62A098132C}" type="pres">
      <dgm:prSet presAssocID="{80B8A9FB-F334-414F-9F96-3D4F5F7B41B5}" presName="node" presStyleLbl="node1" presStyleIdx="2" presStyleCnt="5">
        <dgm:presLayoutVars>
          <dgm:bulletEnabled val="1"/>
        </dgm:presLayoutVars>
      </dgm:prSet>
      <dgm:spPr/>
      <dgm:t>
        <a:bodyPr/>
        <a:lstStyle/>
        <a:p>
          <a:endParaRPr lang="en-US"/>
        </a:p>
      </dgm:t>
    </dgm:pt>
    <dgm:pt modelId="{7510A6EB-17C6-4F19-8F0F-1D059333B6D1}" type="pres">
      <dgm:prSet presAssocID="{80B8A9FB-F334-414F-9F96-3D4F5F7B41B5}" presName="spNode" presStyleCnt="0"/>
      <dgm:spPr/>
    </dgm:pt>
    <dgm:pt modelId="{DF928E4E-1411-4752-98C3-71BB575262FF}" type="pres">
      <dgm:prSet presAssocID="{526CE6C0-13DA-49AD-A6D8-C7110276FE0A}" presName="sibTrans" presStyleLbl="sibTrans1D1" presStyleIdx="2" presStyleCnt="5"/>
      <dgm:spPr/>
      <dgm:t>
        <a:bodyPr/>
        <a:lstStyle/>
        <a:p>
          <a:endParaRPr lang="en-US"/>
        </a:p>
      </dgm:t>
    </dgm:pt>
    <dgm:pt modelId="{3494FB4D-16B4-4588-90D2-EC6ABFB233A7}" type="pres">
      <dgm:prSet presAssocID="{639A9927-DC99-4FF2-9CD2-9222D12D8B4C}" presName="node" presStyleLbl="node1" presStyleIdx="3" presStyleCnt="5">
        <dgm:presLayoutVars>
          <dgm:bulletEnabled val="1"/>
        </dgm:presLayoutVars>
      </dgm:prSet>
      <dgm:spPr/>
      <dgm:t>
        <a:bodyPr/>
        <a:lstStyle/>
        <a:p>
          <a:endParaRPr lang="en-US"/>
        </a:p>
      </dgm:t>
    </dgm:pt>
    <dgm:pt modelId="{31BB15D8-9193-449D-BD08-A54597F0013F}" type="pres">
      <dgm:prSet presAssocID="{639A9927-DC99-4FF2-9CD2-9222D12D8B4C}" presName="spNode" presStyleCnt="0"/>
      <dgm:spPr/>
    </dgm:pt>
    <dgm:pt modelId="{DC843EF0-AD67-43FD-ADA4-61E82AFD1493}" type="pres">
      <dgm:prSet presAssocID="{AFFFC505-078B-4EE6-98FF-19042A41037A}" presName="sibTrans" presStyleLbl="sibTrans1D1" presStyleIdx="3" presStyleCnt="5"/>
      <dgm:spPr/>
      <dgm:t>
        <a:bodyPr/>
        <a:lstStyle/>
        <a:p>
          <a:endParaRPr lang="en-US"/>
        </a:p>
      </dgm:t>
    </dgm:pt>
    <dgm:pt modelId="{B8BE240A-88C3-4F3C-983A-C73BB4F1D5AB}" type="pres">
      <dgm:prSet presAssocID="{D3C70EFE-61BC-4BFF-AB4F-51CBD68E967E}" presName="node" presStyleLbl="node1" presStyleIdx="4" presStyleCnt="5">
        <dgm:presLayoutVars>
          <dgm:bulletEnabled val="1"/>
        </dgm:presLayoutVars>
      </dgm:prSet>
      <dgm:spPr/>
      <dgm:t>
        <a:bodyPr/>
        <a:lstStyle/>
        <a:p>
          <a:endParaRPr lang="en-US"/>
        </a:p>
      </dgm:t>
    </dgm:pt>
    <dgm:pt modelId="{020A2D7A-F6F9-4891-818A-7FC27D824D1D}" type="pres">
      <dgm:prSet presAssocID="{D3C70EFE-61BC-4BFF-AB4F-51CBD68E967E}" presName="spNode" presStyleCnt="0"/>
      <dgm:spPr/>
    </dgm:pt>
    <dgm:pt modelId="{0A393869-0B3B-4BD9-92D5-86F24E83273F}" type="pres">
      <dgm:prSet presAssocID="{ABEE3D79-B666-4269-A93C-D58B4EF56426}" presName="sibTrans" presStyleLbl="sibTrans1D1" presStyleIdx="4" presStyleCnt="5"/>
      <dgm:spPr/>
      <dgm:t>
        <a:bodyPr/>
        <a:lstStyle/>
        <a:p>
          <a:endParaRPr lang="en-US"/>
        </a:p>
      </dgm:t>
    </dgm:pt>
  </dgm:ptLst>
  <dgm:cxnLst>
    <dgm:cxn modelId="{EFE4D0D6-C6C1-48EC-9334-6CA5D98F2900}" type="presOf" srcId="{28402BCF-BE85-4CE7-B36F-16C613D956F3}" destId="{E8FAAEDE-C0F5-4938-8AF3-DEDB919BA406}" srcOrd="0" destOrd="0" presId="urn:microsoft.com/office/officeart/2005/8/layout/cycle5"/>
    <dgm:cxn modelId="{626F7C05-F895-43AF-BC3A-66B45094D860}" srcId="{852AB193-6084-4966-A336-8BDAA55190A4}" destId="{D931A47B-D158-41D0-9DA7-20E006ACAC0F}" srcOrd="0" destOrd="0" parTransId="{F11D8FD8-C019-4C2A-ABF2-7EF868A70B58}" sibTransId="{28402BCF-BE85-4CE7-B36F-16C613D956F3}"/>
    <dgm:cxn modelId="{A8DB91DA-1F03-42ED-A9E3-C44D579F1C4D}" type="presOf" srcId="{22FEFEDA-711D-421A-B1EB-87422365E3FC}" destId="{298BA3FC-EE60-4107-991E-D2B402C82298}" srcOrd="0" destOrd="0" presId="urn:microsoft.com/office/officeart/2005/8/layout/cycle5"/>
    <dgm:cxn modelId="{10851283-0FD9-4545-8FFA-C744929D00AC}" type="presOf" srcId="{526CE6C0-13DA-49AD-A6D8-C7110276FE0A}" destId="{DF928E4E-1411-4752-98C3-71BB575262FF}" srcOrd="0" destOrd="0" presId="urn:microsoft.com/office/officeart/2005/8/layout/cycle5"/>
    <dgm:cxn modelId="{BD3880C3-69DF-405F-BC04-9A188FCA3535}" srcId="{852AB193-6084-4966-A336-8BDAA55190A4}" destId="{D3C70EFE-61BC-4BFF-AB4F-51CBD68E967E}" srcOrd="4" destOrd="0" parTransId="{34F76C52-B58E-498A-87FB-974E4020953D}" sibTransId="{ABEE3D79-B666-4269-A93C-D58B4EF56426}"/>
    <dgm:cxn modelId="{FE9C604F-1130-4816-905F-3C4CE88CC80A}" type="presOf" srcId="{ABEE3D79-B666-4269-A93C-D58B4EF56426}" destId="{0A393869-0B3B-4BD9-92D5-86F24E83273F}" srcOrd="0" destOrd="0" presId="urn:microsoft.com/office/officeart/2005/8/layout/cycle5"/>
    <dgm:cxn modelId="{083E8849-09F8-4753-B045-EC31BB157BDD}" type="presOf" srcId="{D931A47B-D158-41D0-9DA7-20E006ACAC0F}" destId="{ABBA567B-0094-4FE8-B3AE-32F5031D74B2}" srcOrd="0" destOrd="0" presId="urn:microsoft.com/office/officeart/2005/8/layout/cycle5"/>
    <dgm:cxn modelId="{3007D44D-32EE-4C2C-88F4-0142C6CAF785}" type="presOf" srcId="{852AB193-6084-4966-A336-8BDAA55190A4}" destId="{3662D245-27C0-4F2A-B20E-8B88F0682502}" srcOrd="0" destOrd="0" presId="urn:microsoft.com/office/officeart/2005/8/layout/cycle5"/>
    <dgm:cxn modelId="{36586890-F679-44A0-AC41-F3142C05498D}" srcId="{852AB193-6084-4966-A336-8BDAA55190A4}" destId="{639A9927-DC99-4FF2-9CD2-9222D12D8B4C}" srcOrd="3" destOrd="0" parTransId="{556C4344-75F6-4200-991F-817708488044}" sibTransId="{AFFFC505-078B-4EE6-98FF-19042A41037A}"/>
    <dgm:cxn modelId="{DDE4B021-9966-4674-B64E-83156DB7A7FF}" type="presOf" srcId="{D3C70EFE-61BC-4BFF-AB4F-51CBD68E967E}" destId="{B8BE240A-88C3-4F3C-983A-C73BB4F1D5AB}" srcOrd="0" destOrd="0" presId="urn:microsoft.com/office/officeart/2005/8/layout/cycle5"/>
    <dgm:cxn modelId="{D877DC84-ADB4-4352-9C87-4FF404FCB65F}" type="presOf" srcId="{80B8A9FB-F334-414F-9F96-3D4F5F7B41B5}" destId="{B2E3B29F-86CB-4BAF-9AED-4F62A098132C}" srcOrd="0" destOrd="0" presId="urn:microsoft.com/office/officeart/2005/8/layout/cycle5"/>
    <dgm:cxn modelId="{E1ACEC9C-9745-4753-810B-8007B6BF0939}" type="presOf" srcId="{AFFFC505-078B-4EE6-98FF-19042A41037A}" destId="{DC843EF0-AD67-43FD-ADA4-61E82AFD1493}" srcOrd="0" destOrd="0" presId="urn:microsoft.com/office/officeart/2005/8/layout/cycle5"/>
    <dgm:cxn modelId="{B4CA2055-810E-42AD-BD32-34258DA794E3}" type="presOf" srcId="{639A9927-DC99-4FF2-9CD2-9222D12D8B4C}" destId="{3494FB4D-16B4-4588-90D2-EC6ABFB233A7}" srcOrd="0" destOrd="0" presId="urn:microsoft.com/office/officeart/2005/8/layout/cycle5"/>
    <dgm:cxn modelId="{DE4E5FE5-85A9-4FAC-9D59-C0131A7FCB35}" type="presOf" srcId="{1B8F32F8-3E94-463D-81B0-2DAA83FA1669}" destId="{DAAAD5E4-F944-4918-B869-8F00D6585CA8}" srcOrd="0" destOrd="0" presId="urn:microsoft.com/office/officeart/2005/8/layout/cycle5"/>
    <dgm:cxn modelId="{2D333FEC-6571-4A10-8D3C-449B57471F78}" srcId="{852AB193-6084-4966-A336-8BDAA55190A4}" destId="{1B8F32F8-3E94-463D-81B0-2DAA83FA1669}" srcOrd="1" destOrd="0" parTransId="{B83CEAD5-217E-4183-A9AF-8B792E914849}" sibTransId="{22FEFEDA-711D-421A-B1EB-87422365E3FC}"/>
    <dgm:cxn modelId="{A650BE36-B122-41F6-B0E1-7D12ADAD24B6}" srcId="{852AB193-6084-4966-A336-8BDAA55190A4}" destId="{80B8A9FB-F334-414F-9F96-3D4F5F7B41B5}" srcOrd="2" destOrd="0" parTransId="{A3188D37-52EE-4F9C-A387-C0ACEAB54F1E}" sibTransId="{526CE6C0-13DA-49AD-A6D8-C7110276FE0A}"/>
    <dgm:cxn modelId="{EA7611EF-0452-4100-8BFD-8A072AA24A13}" type="presParOf" srcId="{3662D245-27C0-4F2A-B20E-8B88F0682502}" destId="{ABBA567B-0094-4FE8-B3AE-32F5031D74B2}" srcOrd="0" destOrd="0" presId="urn:microsoft.com/office/officeart/2005/8/layout/cycle5"/>
    <dgm:cxn modelId="{DB1D4237-670D-4350-BA3A-49C570ECD682}" type="presParOf" srcId="{3662D245-27C0-4F2A-B20E-8B88F0682502}" destId="{4A6023AE-0CE0-41B4-82B4-1B743A4B3F02}" srcOrd="1" destOrd="0" presId="urn:microsoft.com/office/officeart/2005/8/layout/cycle5"/>
    <dgm:cxn modelId="{ED20B3D5-3998-43F7-B21D-F8E171AF9F1C}" type="presParOf" srcId="{3662D245-27C0-4F2A-B20E-8B88F0682502}" destId="{E8FAAEDE-C0F5-4938-8AF3-DEDB919BA406}" srcOrd="2" destOrd="0" presId="urn:microsoft.com/office/officeart/2005/8/layout/cycle5"/>
    <dgm:cxn modelId="{E3A55AB7-A474-4A97-9AD6-99942ED52547}" type="presParOf" srcId="{3662D245-27C0-4F2A-B20E-8B88F0682502}" destId="{DAAAD5E4-F944-4918-B869-8F00D6585CA8}" srcOrd="3" destOrd="0" presId="urn:microsoft.com/office/officeart/2005/8/layout/cycle5"/>
    <dgm:cxn modelId="{0B45C33A-263F-40A3-A747-A94FACF2195D}" type="presParOf" srcId="{3662D245-27C0-4F2A-B20E-8B88F0682502}" destId="{106B5744-2299-49BC-8954-21E2D426C633}" srcOrd="4" destOrd="0" presId="urn:microsoft.com/office/officeart/2005/8/layout/cycle5"/>
    <dgm:cxn modelId="{0A028FB4-672D-446B-ADC4-4EDAFC6A517B}" type="presParOf" srcId="{3662D245-27C0-4F2A-B20E-8B88F0682502}" destId="{298BA3FC-EE60-4107-991E-D2B402C82298}" srcOrd="5" destOrd="0" presId="urn:microsoft.com/office/officeart/2005/8/layout/cycle5"/>
    <dgm:cxn modelId="{0EC14B6A-9E74-48F6-97AE-DA7AA6CB37E5}" type="presParOf" srcId="{3662D245-27C0-4F2A-B20E-8B88F0682502}" destId="{B2E3B29F-86CB-4BAF-9AED-4F62A098132C}" srcOrd="6" destOrd="0" presId="urn:microsoft.com/office/officeart/2005/8/layout/cycle5"/>
    <dgm:cxn modelId="{AFEDA687-317B-4D0E-99FF-B4ECFD33184B}" type="presParOf" srcId="{3662D245-27C0-4F2A-B20E-8B88F0682502}" destId="{7510A6EB-17C6-4F19-8F0F-1D059333B6D1}" srcOrd="7" destOrd="0" presId="urn:microsoft.com/office/officeart/2005/8/layout/cycle5"/>
    <dgm:cxn modelId="{48C73B0D-FC59-4E89-99F0-635A5377FECB}" type="presParOf" srcId="{3662D245-27C0-4F2A-B20E-8B88F0682502}" destId="{DF928E4E-1411-4752-98C3-71BB575262FF}" srcOrd="8" destOrd="0" presId="urn:microsoft.com/office/officeart/2005/8/layout/cycle5"/>
    <dgm:cxn modelId="{BE69B7D9-54A6-4E37-BBE2-7E58727D07FC}" type="presParOf" srcId="{3662D245-27C0-4F2A-B20E-8B88F0682502}" destId="{3494FB4D-16B4-4588-90D2-EC6ABFB233A7}" srcOrd="9" destOrd="0" presId="urn:microsoft.com/office/officeart/2005/8/layout/cycle5"/>
    <dgm:cxn modelId="{DCC4F2B5-B93F-4A8A-BAEE-29DE8F9B51B6}" type="presParOf" srcId="{3662D245-27C0-4F2A-B20E-8B88F0682502}" destId="{31BB15D8-9193-449D-BD08-A54597F0013F}" srcOrd="10" destOrd="0" presId="urn:microsoft.com/office/officeart/2005/8/layout/cycle5"/>
    <dgm:cxn modelId="{77FAF437-B881-4355-B7CA-2FDDE23C61A7}" type="presParOf" srcId="{3662D245-27C0-4F2A-B20E-8B88F0682502}" destId="{DC843EF0-AD67-43FD-ADA4-61E82AFD1493}" srcOrd="11" destOrd="0" presId="urn:microsoft.com/office/officeart/2005/8/layout/cycle5"/>
    <dgm:cxn modelId="{038D4AB9-5747-4F64-8EE7-66A65D77A38F}" type="presParOf" srcId="{3662D245-27C0-4F2A-B20E-8B88F0682502}" destId="{B8BE240A-88C3-4F3C-983A-C73BB4F1D5AB}" srcOrd="12" destOrd="0" presId="urn:microsoft.com/office/officeart/2005/8/layout/cycle5"/>
    <dgm:cxn modelId="{891911AC-C4D7-448B-90BD-5B7B1BD625F3}" type="presParOf" srcId="{3662D245-27C0-4F2A-B20E-8B88F0682502}" destId="{020A2D7A-F6F9-4891-818A-7FC27D824D1D}" srcOrd="13" destOrd="0" presId="urn:microsoft.com/office/officeart/2005/8/layout/cycle5"/>
    <dgm:cxn modelId="{AC9EB624-7DA0-4591-95F5-D5A2D1040655}" type="presParOf" srcId="{3662D245-27C0-4F2A-B20E-8B88F0682502}" destId="{0A393869-0B3B-4BD9-92D5-86F24E83273F}" srcOrd="14"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485A0FA-C149-4118-A43B-A21420EDD5BD}" type="doc">
      <dgm:prSet loTypeId="urn:microsoft.com/office/officeart/2008/layout/HalfCircleOrganizationChart" loCatId="hierarchy" qsTypeId="urn:microsoft.com/office/officeart/2005/8/quickstyle/simple1" qsCatId="simple" csTypeId="urn:microsoft.com/office/officeart/2005/8/colors/accent1_2" csCatId="accent1" phldr="1"/>
      <dgm:spPr/>
      <dgm:t>
        <a:bodyPr/>
        <a:lstStyle/>
        <a:p>
          <a:endParaRPr lang="en-US"/>
        </a:p>
      </dgm:t>
    </dgm:pt>
    <dgm:pt modelId="{5788D13D-1FF1-48B8-8D92-AFCBC0292386}">
      <dgm:prSet phldrT="[Text]"/>
      <dgm:spPr/>
      <dgm:t>
        <a:bodyPr/>
        <a:lstStyle/>
        <a:p>
          <a:r>
            <a:rPr lang="en-US" b="1" dirty="0" smtClean="0">
              <a:solidFill>
                <a:srgbClr val="FF0000"/>
              </a:solidFill>
            </a:rPr>
            <a:t>Job Responsibility</a:t>
          </a:r>
          <a:endParaRPr lang="en-US" b="1" dirty="0">
            <a:solidFill>
              <a:srgbClr val="FF0000"/>
            </a:solidFill>
          </a:endParaRPr>
        </a:p>
      </dgm:t>
    </dgm:pt>
    <dgm:pt modelId="{21BCDA17-D393-4343-BBDD-5EAF1FFD131C}" type="parTrans" cxnId="{56BD184E-4F5C-4C38-A307-AF02D03AFA42}">
      <dgm:prSet/>
      <dgm:spPr/>
      <dgm:t>
        <a:bodyPr/>
        <a:lstStyle/>
        <a:p>
          <a:endParaRPr lang="en-US"/>
        </a:p>
      </dgm:t>
    </dgm:pt>
    <dgm:pt modelId="{FE9EBA36-06D5-4C02-962F-128F55ABFA3A}" type="sibTrans" cxnId="{56BD184E-4F5C-4C38-A307-AF02D03AFA42}">
      <dgm:prSet/>
      <dgm:spPr/>
      <dgm:t>
        <a:bodyPr/>
        <a:lstStyle/>
        <a:p>
          <a:endParaRPr lang="en-US"/>
        </a:p>
      </dgm:t>
    </dgm:pt>
    <dgm:pt modelId="{80FB7914-18A4-47C9-9F4F-687083EFE9EB}">
      <dgm:prSet phldrT="[Text]"/>
      <dgm:spPr/>
      <dgm:t>
        <a:bodyPr/>
        <a:lstStyle/>
        <a:p>
          <a:r>
            <a:rPr lang="en-US" b="1" dirty="0" smtClean="0">
              <a:solidFill>
                <a:srgbClr val="00B050"/>
              </a:solidFill>
            </a:rPr>
            <a:t>Task 1</a:t>
          </a:r>
          <a:endParaRPr lang="en-US" b="1" dirty="0">
            <a:solidFill>
              <a:srgbClr val="00B050"/>
            </a:solidFill>
          </a:endParaRPr>
        </a:p>
      </dgm:t>
    </dgm:pt>
    <dgm:pt modelId="{A2EB709B-C0D2-4051-A47C-61BAF90C317C}" type="parTrans" cxnId="{9745D822-BF13-45B0-8DC3-F80BD193164A}">
      <dgm:prSet/>
      <dgm:spPr/>
      <dgm:t>
        <a:bodyPr/>
        <a:lstStyle/>
        <a:p>
          <a:endParaRPr lang="en-US"/>
        </a:p>
      </dgm:t>
    </dgm:pt>
    <dgm:pt modelId="{A2412698-21E5-4404-A3E4-1055E99A3B93}" type="sibTrans" cxnId="{9745D822-BF13-45B0-8DC3-F80BD193164A}">
      <dgm:prSet/>
      <dgm:spPr/>
      <dgm:t>
        <a:bodyPr/>
        <a:lstStyle/>
        <a:p>
          <a:endParaRPr lang="en-US"/>
        </a:p>
      </dgm:t>
    </dgm:pt>
    <dgm:pt modelId="{E1DDF0D6-F163-408B-A4EA-443FBC140F4D}">
      <dgm:prSet phldrT="[Text]"/>
      <dgm:spPr/>
      <dgm:t>
        <a:bodyPr/>
        <a:lstStyle/>
        <a:p>
          <a:r>
            <a:rPr lang="en-US" b="1" dirty="0" smtClean="0">
              <a:solidFill>
                <a:schemeClr val="accent6">
                  <a:lumMod val="60000"/>
                  <a:lumOff val="40000"/>
                </a:schemeClr>
              </a:solidFill>
            </a:rPr>
            <a:t>Task 2</a:t>
          </a:r>
          <a:endParaRPr lang="en-US" b="1" dirty="0">
            <a:solidFill>
              <a:schemeClr val="accent6">
                <a:lumMod val="60000"/>
                <a:lumOff val="40000"/>
              </a:schemeClr>
            </a:solidFill>
          </a:endParaRPr>
        </a:p>
      </dgm:t>
    </dgm:pt>
    <dgm:pt modelId="{6DFEF956-0495-469C-9583-BF43EFB2615D}" type="parTrans" cxnId="{5EF8A02B-2824-4A9D-B80E-FAF849084DA4}">
      <dgm:prSet/>
      <dgm:spPr/>
      <dgm:t>
        <a:bodyPr/>
        <a:lstStyle/>
        <a:p>
          <a:endParaRPr lang="en-US"/>
        </a:p>
      </dgm:t>
    </dgm:pt>
    <dgm:pt modelId="{858D006E-FA14-48AD-A1B9-724C5AE725E6}" type="sibTrans" cxnId="{5EF8A02B-2824-4A9D-B80E-FAF849084DA4}">
      <dgm:prSet/>
      <dgm:spPr/>
      <dgm:t>
        <a:bodyPr/>
        <a:lstStyle/>
        <a:p>
          <a:endParaRPr lang="en-US"/>
        </a:p>
      </dgm:t>
    </dgm:pt>
    <dgm:pt modelId="{32215E8E-5279-41D6-ABCF-6F1E39C508CD}">
      <dgm:prSet phldrT="[Text]"/>
      <dgm:spPr/>
      <dgm:t>
        <a:bodyPr/>
        <a:lstStyle/>
        <a:p>
          <a:r>
            <a:rPr lang="en-US" b="1" dirty="0" smtClean="0">
              <a:solidFill>
                <a:schemeClr val="tx2">
                  <a:lumMod val="60000"/>
                  <a:lumOff val="40000"/>
                </a:schemeClr>
              </a:solidFill>
            </a:rPr>
            <a:t>Task 3</a:t>
          </a:r>
          <a:endParaRPr lang="en-US" b="1" dirty="0">
            <a:solidFill>
              <a:schemeClr val="tx2">
                <a:lumMod val="60000"/>
                <a:lumOff val="40000"/>
              </a:schemeClr>
            </a:solidFill>
          </a:endParaRPr>
        </a:p>
      </dgm:t>
    </dgm:pt>
    <dgm:pt modelId="{4EA54F9A-5843-42F0-8289-1ECE786797F9}" type="parTrans" cxnId="{B77291C5-10D0-47FD-8400-731F1C0B6C2B}">
      <dgm:prSet/>
      <dgm:spPr/>
      <dgm:t>
        <a:bodyPr/>
        <a:lstStyle/>
        <a:p>
          <a:endParaRPr lang="en-US"/>
        </a:p>
      </dgm:t>
    </dgm:pt>
    <dgm:pt modelId="{4FCB7BA9-F2E1-43D4-AAF5-46E4CF40B1A0}" type="sibTrans" cxnId="{B77291C5-10D0-47FD-8400-731F1C0B6C2B}">
      <dgm:prSet/>
      <dgm:spPr/>
      <dgm:t>
        <a:bodyPr/>
        <a:lstStyle/>
        <a:p>
          <a:endParaRPr lang="en-US"/>
        </a:p>
      </dgm:t>
    </dgm:pt>
    <dgm:pt modelId="{8C0747F0-2A16-4CA6-9F69-B2F13C2152DA}" type="pres">
      <dgm:prSet presAssocID="{4485A0FA-C149-4118-A43B-A21420EDD5BD}" presName="Name0" presStyleCnt="0">
        <dgm:presLayoutVars>
          <dgm:orgChart val="1"/>
          <dgm:chPref val="1"/>
          <dgm:dir/>
          <dgm:animOne val="branch"/>
          <dgm:animLvl val="lvl"/>
          <dgm:resizeHandles/>
        </dgm:presLayoutVars>
      </dgm:prSet>
      <dgm:spPr/>
      <dgm:t>
        <a:bodyPr/>
        <a:lstStyle/>
        <a:p>
          <a:endParaRPr lang="en-US"/>
        </a:p>
      </dgm:t>
    </dgm:pt>
    <dgm:pt modelId="{BD4BD1AB-7902-49AC-9334-7DE2DF815C95}" type="pres">
      <dgm:prSet presAssocID="{5788D13D-1FF1-48B8-8D92-AFCBC0292386}" presName="hierRoot1" presStyleCnt="0">
        <dgm:presLayoutVars>
          <dgm:hierBranch val="init"/>
        </dgm:presLayoutVars>
      </dgm:prSet>
      <dgm:spPr/>
    </dgm:pt>
    <dgm:pt modelId="{B68128FE-CF09-45A7-91EC-2C0E723DB35C}" type="pres">
      <dgm:prSet presAssocID="{5788D13D-1FF1-48B8-8D92-AFCBC0292386}" presName="rootComposite1" presStyleCnt="0"/>
      <dgm:spPr/>
    </dgm:pt>
    <dgm:pt modelId="{7842D2F1-747B-47A8-8E7D-178F7B79CFC1}" type="pres">
      <dgm:prSet presAssocID="{5788D13D-1FF1-48B8-8D92-AFCBC0292386}" presName="rootText1" presStyleLbl="alignAcc1" presStyleIdx="0" presStyleCnt="0" custLinFactY="-31334" custLinFactNeighborX="527" custLinFactNeighborY="-100000">
        <dgm:presLayoutVars>
          <dgm:chPref val="3"/>
        </dgm:presLayoutVars>
      </dgm:prSet>
      <dgm:spPr/>
      <dgm:t>
        <a:bodyPr/>
        <a:lstStyle/>
        <a:p>
          <a:endParaRPr lang="en-US"/>
        </a:p>
      </dgm:t>
    </dgm:pt>
    <dgm:pt modelId="{D21DAD57-48C7-4109-A298-8060E084188D}" type="pres">
      <dgm:prSet presAssocID="{5788D13D-1FF1-48B8-8D92-AFCBC0292386}" presName="topArc1" presStyleLbl="parChTrans1D1" presStyleIdx="0" presStyleCnt="8"/>
      <dgm:spPr/>
    </dgm:pt>
    <dgm:pt modelId="{557B34E7-00BF-4F45-904D-73E9CCA481FC}" type="pres">
      <dgm:prSet presAssocID="{5788D13D-1FF1-48B8-8D92-AFCBC0292386}" presName="bottomArc1" presStyleLbl="parChTrans1D1" presStyleIdx="1" presStyleCnt="8"/>
      <dgm:spPr/>
    </dgm:pt>
    <dgm:pt modelId="{9F09D8BE-9F2F-4B0A-B588-A61AAE4ADE97}" type="pres">
      <dgm:prSet presAssocID="{5788D13D-1FF1-48B8-8D92-AFCBC0292386}" presName="topConnNode1" presStyleLbl="node1" presStyleIdx="0" presStyleCnt="0"/>
      <dgm:spPr/>
      <dgm:t>
        <a:bodyPr/>
        <a:lstStyle/>
        <a:p>
          <a:endParaRPr lang="en-US"/>
        </a:p>
      </dgm:t>
    </dgm:pt>
    <dgm:pt modelId="{41095798-0A97-4218-A7E6-B9D642BB9487}" type="pres">
      <dgm:prSet presAssocID="{5788D13D-1FF1-48B8-8D92-AFCBC0292386}" presName="hierChild2" presStyleCnt="0"/>
      <dgm:spPr/>
    </dgm:pt>
    <dgm:pt modelId="{D586E232-C301-41EE-87F9-5FC918F14ACF}" type="pres">
      <dgm:prSet presAssocID="{A2EB709B-C0D2-4051-A47C-61BAF90C317C}" presName="Name28" presStyleLbl="parChTrans1D2" presStyleIdx="0" presStyleCnt="3"/>
      <dgm:spPr/>
      <dgm:t>
        <a:bodyPr/>
        <a:lstStyle/>
        <a:p>
          <a:endParaRPr lang="en-US"/>
        </a:p>
      </dgm:t>
    </dgm:pt>
    <dgm:pt modelId="{87404BDA-D931-4688-9E90-7536E7772DEB}" type="pres">
      <dgm:prSet presAssocID="{80FB7914-18A4-47C9-9F4F-687083EFE9EB}" presName="hierRoot2" presStyleCnt="0">
        <dgm:presLayoutVars>
          <dgm:hierBranch val="init"/>
        </dgm:presLayoutVars>
      </dgm:prSet>
      <dgm:spPr/>
    </dgm:pt>
    <dgm:pt modelId="{5CE41DE9-0139-4A7B-A1C7-DFF22B8611E5}" type="pres">
      <dgm:prSet presAssocID="{80FB7914-18A4-47C9-9F4F-687083EFE9EB}" presName="rootComposite2" presStyleCnt="0"/>
      <dgm:spPr/>
    </dgm:pt>
    <dgm:pt modelId="{7BDA3CBE-FB40-41F3-8348-BB4D61A9C2A8}" type="pres">
      <dgm:prSet presAssocID="{80FB7914-18A4-47C9-9F4F-687083EFE9EB}" presName="rootText2" presStyleLbl="alignAcc1" presStyleIdx="0" presStyleCnt="0">
        <dgm:presLayoutVars>
          <dgm:chPref val="3"/>
        </dgm:presLayoutVars>
      </dgm:prSet>
      <dgm:spPr/>
      <dgm:t>
        <a:bodyPr/>
        <a:lstStyle/>
        <a:p>
          <a:endParaRPr lang="en-US"/>
        </a:p>
      </dgm:t>
    </dgm:pt>
    <dgm:pt modelId="{CE8412D6-D48D-4E56-A12C-2A2656AC5AB7}" type="pres">
      <dgm:prSet presAssocID="{80FB7914-18A4-47C9-9F4F-687083EFE9EB}" presName="topArc2" presStyleLbl="parChTrans1D1" presStyleIdx="2" presStyleCnt="8"/>
      <dgm:spPr/>
    </dgm:pt>
    <dgm:pt modelId="{87FFFD90-5E3F-41EB-8F8D-DFB18A0860B5}" type="pres">
      <dgm:prSet presAssocID="{80FB7914-18A4-47C9-9F4F-687083EFE9EB}" presName="bottomArc2" presStyleLbl="parChTrans1D1" presStyleIdx="3" presStyleCnt="8"/>
      <dgm:spPr/>
    </dgm:pt>
    <dgm:pt modelId="{1F774F7E-041D-40C4-94CA-57922176DD2F}" type="pres">
      <dgm:prSet presAssocID="{80FB7914-18A4-47C9-9F4F-687083EFE9EB}" presName="topConnNode2" presStyleLbl="node2" presStyleIdx="0" presStyleCnt="0"/>
      <dgm:spPr/>
      <dgm:t>
        <a:bodyPr/>
        <a:lstStyle/>
        <a:p>
          <a:endParaRPr lang="en-US"/>
        </a:p>
      </dgm:t>
    </dgm:pt>
    <dgm:pt modelId="{1694465B-B96A-42EE-BEB0-56DA4935E7CE}" type="pres">
      <dgm:prSet presAssocID="{80FB7914-18A4-47C9-9F4F-687083EFE9EB}" presName="hierChild4" presStyleCnt="0"/>
      <dgm:spPr/>
    </dgm:pt>
    <dgm:pt modelId="{0A93BDFF-6AA5-4A26-95E5-EF137276506F}" type="pres">
      <dgm:prSet presAssocID="{80FB7914-18A4-47C9-9F4F-687083EFE9EB}" presName="hierChild5" presStyleCnt="0"/>
      <dgm:spPr/>
    </dgm:pt>
    <dgm:pt modelId="{BBD1F0A8-8AAD-4E7F-8DD4-8D3B91A19364}" type="pres">
      <dgm:prSet presAssocID="{6DFEF956-0495-469C-9583-BF43EFB2615D}" presName="Name28" presStyleLbl="parChTrans1D2" presStyleIdx="1" presStyleCnt="3"/>
      <dgm:spPr/>
      <dgm:t>
        <a:bodyPr/>
        <a:lstStyle/>
        <a:p>
          <a:endParaRPr lang="en-US"/>
        </a:p>
      </dgm:t>
    </dgm:pt>
    <dgm:pt modelId="{B4BF5CFB-3B49-4B6E-9B0A-EC77DD57D887}" type="pres">
      <dgm:prSet presAssocID="{E1DDF0D6-F163-408B-A4EA-443FBC140F4D}" presName="hierRoot2" presStyleCnt="0">
        <dgm:presLayoutVars>
          <dgm:hierBranch val="init"/>
        </dgm:presLayoutVars>
      </dgm:prSet>
      <dgm:spPr/>
    </dgm:pt>
    <dgm:pt modelId="{8B3DD482-794F-47AA-8C5B-D88ACD5C4284}" type="pres">
      <dgm:prSet presAssocID="{E1DDF0D6-F163-408B-A4EA-443FBC140F4D}" presName="rootComposite2" presStyleCnt="0"/>
      <dgm:spPr/>
    </dgm:pt>
    <dgm:pt modelId="{E4EB4A58-A90B-4104-93D1-9AA2C106773D}" type="pres">
      <dgm:prSet presAssocID="{E1DDF0D6-F163-408B-A4EA-443FBC140F4D}" presName="rootText2" presStyleLbl="alignAcc1" presStyleIdx="0" presStyleCnt="0" custLinFactNeighborX="527" custLinFactNeighborY="92088">
        <dgm:presLayoutVars>
          <dgm:chPref val="3"/>
        </dgm:presLayoutVars>
      </dgm:prSet>
      <dgm:spPr/>
      <dgm:t>
        <a:bodyPr/>
        <a:lstStyle/>
        <a:p>
          <a:endParaRPr lang="en-US"/>
        </a:p>
      </dgm:t>
    </dgm:pt>
    <dgm:pt modelId="{4B03312A-080D-475D-9316-005E76F75E9F}" type="pres">
      <dgm:prSet presAssocID="{E1DDF0D6-F163-408B-A4EA-443FBC140F4D}" presName="topArc2" presStyleLbl="parChTrans1D1" presStyleIdx="4" presStyleCnt="8"/>
      <dgm:spPr/>
    </dgm:pt>
    <dgm:pt modelId="{B3C46442-9D25-4640-8B6A-D18EBE93A594}" type="pres">
      <dgm:prSet presAssocID="{E1DDF0D6-F163-408B-A4EA-443FBC140F4D}" presName="bottomArc2" presStyleLbl="parChTrans1D1" presStyleIdx="5" presStyleCnt="8"/>
      <dgm:spPr/>
    </dgm:pt>
    <dgm:pt modelId="{F13AB51F-BA1E-4E12-A663-0E65B2AF1C8F}" type="pres">
      <dgm:prSet presAssocID="{E1DDF0D6-F163-408B-A4EA-443FBC140F4D}" presName="topConnNode2" presStyleLbl="node2" presStyleIdx="0" presStyleCnt="0"/>
      <dgm:spPr/>
      <dgm:t>
        <a:bodyPr/>
        <a:lstStyle/>
        <a:p>
          <a:endParaRPr lang="en-US"/>
        </a:p>
      </dgm:t>
    </dgm:pt>
    <dgm:pt modelId="{64114211-2006-4D14-95D9-0D2C509D6817}" type="pres">
      <dgm:prSet presAssocID="{E1DDF0D6-F163-408B-A4EA-443FBC140F4D}" presName="hierChild4" presStyleCnt="0"/>
      <dgm:spPr/>
    </dgm:pt>
    <dgm:pt modelId="{0366A6A4-247A-4F86-8612-32E93BBC06EF}" type="pres">
      <dgm:prSet presAssocID="{E1DDF0D6-F163-408B-A4EA-443FBC140F4D}" presName="hierChild5" presStyleCnt="0"/>
      <dgm:spPr/>
    </dgm:pt>
    <dgm:pt modelId="{6BDAB021-345B-4F6C-B7F2-217C7D8F370D}" type="pres">
      <dgm:prSet presAssocID="{4EA54F9A-5843-42F0-8289-1ECE786797F9}" presName="Name28" presStyleLbl="parChTrans1D2" presStyleIdx="2" presStyleCnt="3"/>
      <dgm:spPr/>
      <dgm:t>
        <a:bodyPr/>
        <a:lstStyle/>
        <a:p>
          <a:endParaRPr lang="en-US"/>
        </a:p>
      </dgm:t>
    </dgm:pt>
    <dgm:pt modelId="{EEC08103-51AD-4EB1-8C02-5B63D5722B36}" type="pres">
      <dgm:prSet presAssocID="{32215E8E-5279-41D6-ABCF-6F1E39C508CD}" presName="hierRoot2" presStyleCnt="0">
        <dgm:presLayoutVars>
          <dgm:hierBranch val="init"/>
        </dgm:presLayoutVars>
      </dgm:prSet>
      <dgm:spPr/>
    </dgm:pt>
    <dgm:pt modelId="{BA98DB44-EAE1-4943-955A-C4F3CA5A9A04}" type="pres">
      <dgm:prSet presAssocID="{32215E8E-5279-41D6-ABCF-6F1E39C508CD}" presName="rootComposite2" presStyleCnt="0"/>
      <dgm:spPr/>
    </dgm:pt>
    <dgm:pt modelId="{3877EAF9-FB19-4B71-BE1D-009391C369E3}" type="pres">
      <dgm:prSet presAssocID="{32215E8E-5279-41D6-ABCF-6F1E39C508CD}" presName="rootText2" presStyleLbl="alignAcc1" presStyleIdx="0" presStyleCnt="0">
        <dgm:presLayoutVars>
          <dgm:chPref val="3"/>
        </dgm:presLayoutVars>
      </dgm:prSet>
      <dgm:spPr/>
      <dgm:t>
        <a:bodyPr/>
        <a:lstStyle/>
        <a:p>
          <a:endParaRPr lang="en-US"/>
        </a:p>
      </dgm:t>
    </dgm:pt>
    <dgm:pt modelId="{C416F590-3AE5-45F5-AEA3-35DD280D0FEA}" type="pres">
      <dgm:prSet presAssocID="{32215E8E-5279-41D6-ABCF-6F1E39C508CD}" presName="topArc2" presStyleLbl="parChTrans1D1" presStyleIdx="6" presStyleCnt="8"/>
      <dgm:spPr/>
    </dgm:pt>
    <dgm:pt modelId="{52F9AAA5-A124-49C9-AC77-608CD8A06607}" type="pres">
      <dgm:prSet presAssocID="{32215E8E-5279-41D6-ABCF-6F1E39C508CD}" presName="bottomArc2" presStyleLbl="parChTrans1D1" presStyleIdx="7" presStyleCnt="8"/>
      <dgm:spPr/>
    </dgm:pt>
    <dgm:pt modelId="{610FB4CF-40B7-49E7-BEBE-89310FB0D6F6}" type="pres">
      <dgm:prSet presAssocID="{32215E8E-5279-41D6-ABCF-6F1E39C508CD}" presName="topConnNode2" presStyleLbl="node2" presStyleIdx="0" presStyleCnt="0"/>
      <dgm:spPr/>
      <dgm:t>
        <a:bodyPr/>
        <a:lstStyle/>
        <a:p>
          <a:endParaRPr lang="en-US"/>
        </a:p>
      </dgm:t>
    </dgm:pt>
    <dgm:pt modelId="{F6415B40-92D1-418A-A3C8-D7588F75D871}" type="pres">
      <dgm:prSet presAssocID="{32215E8E-5279-41D6-ABCF-6F1E39C508CD}" presName="hierChild4" presStyleCnt="0"/>
      <dgm:spPr/>
    </dgm:pt>
    <dgm:pt modelId="{D135254E-FE35-4438-9803-F16F6C513B35}" type="pres">
      <dgm:prSet presAssocID="{32215E8E-5279-41D6-ABCF-6F1E39C508CD}" presName="hierChild5" presStyleCnt="0"/>
      <dgm:spPr/>
    </dgm:pt>
    <dgm:pt modelId="{4A61BC5F-CABF-47BD-90AC-24EC496461C6}" type="pres">
      <dgm:prSet presAssocID="{5788D13D-1FF1-48B8-8D92-AFCBC0292386}" presName="hierChild3" presStyleCnt="0"/>
      <dgm:spPr/>
    </dgm:pt>
  </dgm:ptLst>
  <dgm:cxnLst>
    <dgm:cxn modelId="{468293A8-A260-4C28-84AF-3DA9994B0C82}" type="presOf" srcId="{4EA54F9A-5843-42F0-8289-1ECE786797F9}" destId="{6BDAB021-345B-4F6C-B7F2-217C7D8F370D}" srcOrd="0" destOrd="0" presId="urn:microsoft.com/office/officeart/2008/layout/HalfCircleOrganizationChart"/>
    <dgm:cxn modelId="{A7A350F4-1CD2-4079-9AAD-C8DA39317B81}" type="presOf" srcId="{E1DDF0D6-F163-408B-A4EA-443FBC140F4D}" destId="{F13AB51F-BA1E-4E12-A663-0E65B2AF1C8F}" srcOrd="1" destOrd="0" presId="urn:microsoft.com/office/officeart/2008/layout/HalfCircleOrganizationChart"/>
    <dgm:cxn modelId="{C280B2F9-FF51-4893-B1EF-F4B354281008}" type="presOf" srcId="{5788D13D-1FF1-48B8-8D92-AFCBC0292386}" destId="{9F09D8BE-9F2F-4B0A-B588-A61AAE4ADE97}" srcOrd="1" destOrd="0" presId="urn:microsoft.com/office/officeart/2008/layout/HalfCircleOrganizationChart"/>
    <dgm:cxn modelId="{5A1C6062-244E-4B0B-AF49-B558ABB5176C}" type="presOf" srcId="{32215E8E-5279-41D6-ABCF-6F1E39C508CD}" destId="{3877EAF9-FB19-4B71-BE1D-009391C369E3}" srcOrd="0" destOrd="0" presId="urn:microsoft.com/office/officeart/2008/layout/HalfCircleOrganizationChart"/>
    <dgm:cxn modelId="{3F143BE5-235E-41C7-8B59-A857911E4155}" type="presOf" srcId="{32215E8E-5279-41D6-ABCF-6F1E39C508CD}" destId="{610FB4CF-40B7-49E7-BEBE-89310FB0D6F6}" srcOrd="1" destOrd="0" presId="urn:microsoft.com/office/officeart/2008/layout/HalfCircleOrganizationChart"/>
    <dgm:cxn modelId="{1EECF5B1-27F6-4ACE-98F8-FE63C80BBCB0}" type="presOf" srcId="{4485A0FA-C149-4118-A43B-A21420EDD5BD}" destId="{8C0747F0-2A16-4CA6-9F69-B2F13C2152DA}" srcOrd="0" destOrd="0" presId="urn:microsoft.com/office/officeart/2008/layout/HalfCircleOrganizationChart"/>
    <dgm:cxn modelId="{E5A2F74A-C9FA-4C7C-AC8F-397C13086C0C}" type="presOf" srcId="{E1DDF0D6-F163-408B-A4EA-443FBC140F4D}" destId="{E4EB4A58-A90B-4104-93D1-9AA2C106773D}" srcOrd="0" destOrd="0" presId="urn:microsoft.com/office/officeart/2008/layout/HalfCircleOrganizationChart"/>
    <dgm:cxn modelId="{9745D822-BF13-45B0-8DC3-F80BD193164A}" srcId="{5788D13D-1FF1-48B8-8D92-AFCBC0292386}" destId="{80FB7914-18A4-47C9-9F4F-687083EFE9EB}" srcOrd="0" destOrd="0" parTransId="{A2EB709B-C0D2-4051-A47C-61BAF90C317C}" sibTransId="{A2412698-21E5-4404-A3E4-1055E99A3B93}"/>
    <dgm:cxn modelId="{11E54CD9-9DDD-49C4-9D21-2C78B6E80401}" type="presOf" srcId="{80FB7914-18A4-47C9-9F4F-687083EFE9EB}" destId="{1F774F7E-041D-40C4-94CA-57922176DD2F}" srcOrd="1" destOrd="0" presId="urn:microsoft.com/office/officeart/2008/layout/HalfCircleOrganizationChart"/>
    <dgm:cxn modelId="{7A64F5AE-36A4-4968-8A74-D27F14E37028}" type="presOf" srcId="{A2EB709B-C0D2-4051-A47C-61BAF90C317C}" destId="{D586E232-C301-41EE-87F9-5FC918F14ACF}" srcOrd="0" destOrd="0" presId="urn:microsoft.com/office/officeart/2008/layout/HalfCircleOrganizationChart"/>
    <dgm:cxn modelId="{60C228CD-F0C4-4DBC-A1E3-8FB0C38BA6CA}" type="presOf" srcId="{6DFEF956-0495-469C-9583-BF43EFB2615D}" destId="{BBD1F0A8-8AAD-4E7F-8DD4-8D3B91A19364}" srcOrd="0" destOrd="0" presId="urn:microsoft.com/office/officeart/2008/layout/HalfCircleOrganizationChart"/>
    <dgm:cxn modelId="{5EF8A02B-2824-4A9D-B80E-FAF849084DA4}" srcId="{5788D13D-1FF1-48B8-8D92-AFCBC0292386}" destId="{E1DDF0D6-F163-408B-A4EA-443FBC140F4D}" srcOrd="1" destOrd="0" parTransId="{6DFEF956-0495-469C-9583-BF43EFB2615D}" sibTransId="{858D006E-FA14-48AD-A1B9-724C5AE725E6}"/>
    <dgm:cxn modelId="{56BD184E-4F5C-4C38-A307-AF02D03AFA42}" srcId="{4485A0FA-C149-4118-A43B-A21420EDD5BD}" destId="{5788D13D-1FF1-48B8-8D92-AFCBC0292386}" srcOrd="0" destOrd="0" parTransId="{21BCDA17-D393-4343-BBDD-5EAF1FFD131C}" sibTransId="{FE9EBA36-06D5-4C02-962F-128F55ABFA3A}"/>
    <dgm:cxn modelId="{B77291C5-10D0-47FD-8400-731F1C0B6C2B}" srcId="{5788D13D-1FF1-48B8-8D92-AFCBC0292386}" destId="{32215E8E-5279-41D6-ABCF-6F1E39C508CD}" srcOrd="2" destOrd="0" parTransId="{4EA54F9A-5843-42F0-8289-1ECE786797F9}" sibTransId="{4FCB7BA9-F2E1-43D4-AAF5-46E4CF40B1A0}"/>
    <dgm:cxn modelId="{EF112AFB-6F08-4C23-8A7D-248706F2BCC6}" type="presOf" srcId="{80FB7914-18A4-47C9-9F4F-687083EFE9EB}" destId="{7BDA3CBE-FB40-41F3-8348-BB4D61A9C2A8}" srcOrd="0" destOrd="0" presId="urn:microsoft.com/office/officeart/2008/layout/HalfCircleOrganizationChart"/>
    <dgm:cxn modelId="{2CD01215-E955-491B-9D9F-BA85C22D14DF}" type="presOf" srcId="{5788D13D-1FF1-48B8-8D92-AFCBC0292386}" destId="{7842D2F1-747B-47A8-8E7D-178F7B79CFC1}" srcOrd="0" destOrd="0" presId="urn:microsoft.com/office/officeart/2008/layout/HalfCircleOrganizationChart"/>
    <dgm:cxn modelId="{5636A090-26A3-4841-91EF-A7951D9B2F76}" type="presParOf" srcId="{8C0747F0-2A16-4CA6-9F69-B2F13C2152DA}" destId="{BD4BD1AB-7902-49AC-9334-7DE2DF815C95}" srcOrd="0" destOrd="0" presId="urn:microsoft.com/office/officeart/2008/layout/HalfCircleOrganizationChart"/>
    <dgm:cxn modelId="{F941B68C-9BD3-4E5B-93AA-BA0D2FCCBB5E}" type="presParOf" srcId="{BD4BD1AB-7902-49AC-9334-7DE2DF815C95}" destId="{B68128FE-CF09-45A7-91EC-2C0E723DB35C}" srcOrd="0" destOrd="0" presId="urn:microsoft.com/office/officeart/2008/layout/HalfCircleOrganizationChart"/>
    <dgm:cxn modelId="{B5442AAD-1E41-474C-9539-EB24524129AE}" type="presParOf" srcId="{B68128FE-CF09-45A7-91EC-2C0E723DB35C}" destId="{7842D2F1-747B-47A8-8E7D-178F7B79CFC1}" srcOrd="0" destOrd="0" presId="urn:microsoft.com/office/officeart/2008/layout/HalfCircleOrganizationChart"/>
    <dgm:cxn modelId="{015760F4-9645-41CD-88CE-56ADC0B28A75}" type="presParOf" srcId="{B68128FE-CF09-45A7-91EC-2C0E723DB35C}" destId="{D21DAD57-48C7-4109-A298-8060E084188D}" srcOrd="1" destOrd="0" presId="urn:microsoft.com/office/officeart/2008/layout/HalfCircleOrganizationChart"/>
    <dgm:cxn modelId="{CA0B34E0-F14B-475E-9895-4A7B99A686C6}" type="presParOf" srcId="{B68128FE-CF09-45A7-91EC-2C0E723DB35C}" destId="{557B34E7-00BF-4F45-904D-73E9CCA481FC}" srcOrd="2" destOrd="0" presId="urn:microsoft.com/office/officeart/2008/layout/HalfCircleOrganizationChart"/>
    <dgm:cxn modelId="{0D07BBBB-D6A1-4843-98D3-D8782BB58056}" type="presParOf" srcId="{B68128FE-CF09-45A7-91EC-2C0E723DB35C}" destId="{9F09D8BE-9F2F-4B0A-B588-A61AAE4ADE97}" srcOrd="3" destOrd="0" presId="urn:microsoft.com/office/officeart/2008/layout/HalfCircleOrganizationChart"/>
    <dgm:cxn modelId="{B2CC3CDD-70D7-495A-9668-5267509B2A44}" type="presParOf" srcId="{BD4BD1AB-7902-49AC-9334-7DE2DF815C95}" destId="{41095798-0A97-4218-A7E6-B9D642BB9487}" srcOrd="1" destOrd="0" presId="urn:microsoft.com/office/officeart/2008/layout/HalfCircleOrganizationChart"/>
    <dgm:cxn modelId="{808F43C6-B97A-43C0-B671-1265827228E1}" type="presParOf" srcId="{41095798-0A97-4218-A7E6-B9D642BB9487}" destId="{D586E232-C301-41EE-87F9-5FC918F14ACF}" srcOrd="0" destOrd="0" presId="urn:microsoft.com/office/officeart/2008/layout/HalfCircleOrganizationChart"/>
    <dgm:cxn modelId="{9BE3CFBF-39A9-4609-A0E6-1D55B0C7DE12}" type="presParOf" srcId="{41095798-0A97-4218-A7E6-B9D642BB9487}" destId="{87404BDA-D931-4688-9E90-7536E7772DEB}" srcOrd="1" destOrd="0" presId="urn:microsoft.com/office/officeart/2008/layout/HalfCircleOrganizationChart"/>
    <dgm:cxn modelId="{2CFD5C3F-2BF6-42D3-8F58-A8F1DBCE426D}" type="presParOf" srcId="{87404BDA-D931-4688-9E90-7536E7772DEB}" destId="{5CE41DE9-0139-4A7B-A1C7-DFF22B8611E5}" srcOrd="0" destOrd="0" presId="urn:microsoft.com/office/officeart/2008/layout/HalfCircleOrganizationChart"/>
    <dgm:cxn modelId="{0F822EA6-F6BD-407C-9572-7B55141DD0EC}" type="presParOf" srcId="{5CE41DE9-0139-4A7B-A1C7-DFF22B8611E5}" destId="{7BDA3CBE-FB40-41F3-8348-BB4D61A9C2A8}" srcOrd="0" destOrd="0" presId="urn:microsoft.com/office/officeart/2008/layout/HalfCircleOrganizationChart"/>
    <dgm:cxn modelId="{23277D04-E33B-4A83-9BC2-9B1F8F6624DB}" type="presParOf" srcId="{5CE41DE9-0139-4A7B-A1C7-DFF22B8611E5}" destId="{CE8412D6-D48D-4E56-A12C-2A2656AC5AB7}" srcOrd="1" destOrd="0" presId="urn:microsoft.com/office/officeart/2008/layout/HalfCircleOrganizationChart"/>
    <dgm:cxn modelId="{DD680A59-699C-4BC1-A44A-A527B4B48E41}" type="presParOf" srcId="{5CE41DE9-0139-4A7B-A1C7-DFF22B8611E5}" destId="{87FFFD90-5E3F-41EB-8F8D-DFB18A0860B5}" srcOrd="2" destOrd="0" presId="urn:microsoft.com/office/officeart/2008/layout/HalfCircleOrganizationChart"/>
    <dgm:cxn modelId="{C94DE181-8128-4287-8B60-19D699AEAEF1}" type="presParOf" srcId="{5CE41DE9-0139-4A7B-A1C7-DFF22B8611E5}" destId="{1F774F7E-041D-40C4-94CA-57922176DD2F}" srcOrd="3" destOrd="0" presId="urn:microsoft.com/office/officeart/2008/layout/HalfCircleOrganizationChart"/>
    <dgm:cxn modelId="{B8F75B32-426F-4779-9897-B1D7F4228FC2}" type="presParOf" srcId="{87404BDA-D931-4688-9E90-7536E7772DEB}" destId="{1694465B-B96A-42EE-BEB0-56DA4935E7CE}" srcOrd="1" destOrd="0" presId="urn:microsoft.com/office/officeart/2008/layout/HalfCircleOrganizationChart"/>
    <dgm:cxn modelId="{B05F2DF8-C861-453D-AE9F-059CCE189525}" type="presParOf" srcId="{87404BDA-D931-4688-9E90-7536E7772DEB}" destId="{0A93BDFF-6AA5-4A26-95E5-EF137276506F}" srcOrd="2" destOrd="0" presId="urn:microsoft.com/office/officeart/2008/layout/HalfCircleOrganizationChart"/>
    <dgm:cxn modelId="{559737AF-69A9-4F47-A280-F2412B3D3C1D}" type="presParOf" srcId="{41095798-0A97-4218-A7E6-B9D642BB9487}" destId="{BBD1F0A8-8AAD-4E7F-8DD4-8D3B91A19364}" srcOrd="2" destOrd="0" presId="urn:microsoft.com/office/officeart/2008/layout/HalfCircleOrganizationChart"/>
    <dgm:cxn modelId="{BC440CDA-CBF7-41AC-9FF5-35DC2FEEF895}" type="presParOf" srcId="{41095798-0A97-4218-A7E6-B9D642BB9487}" destId="{B4BF5CFB-3B49-4B6E-9B0A-EC77DD57D887}" srcOrd="3" destOrd="0" presId="urn:microsoft.com/office/officeart/2008/layout/HalfCircleOrganizationChart"/>
    <dgm:cxn modelId="{ADCE78E9-6FE5-4115-92D3-9ED0FCA96CCF}" type="presParOf" srcId="{B4BF5CFB-3B49-4B6E-9B0A-EC77DD57D887}" destId="{8B3DD482-794F-47AA-8C5B-D88ACD5C4284}" srcOrd="0" destOrd="0" presId="urn:microsoft.com/office/officeart/2008/layout/HalfCircleOrganizationChart"/>
    <dgm:cxn modelId="{4EDF74CE-5C90-4E02-BAF0-88BDBDAA8F8C}" type="presParOf" srcId="{8B3DD482-794F-47AA-8C5B-D88ACD5C4284}" destId="{E4EB4A58-A90B-4104-93D1-9AA2C106773D}" srcOrd="0" destOrd="0" presId="urn:microsoft.com/office/officeart/2008/layout/HalfCircleOrganizationChart"/>
    <dgm:cxn modelId="{DFE7AF17-6EE6-4A23-9F6A-1EB7FFDA9890}" type="presParOf" srcId="{8B3DD482-794F-47AA-8C5B-D88ACD5C4284}" destId="{4B03312A-080D-475D-9316-005E76F75E9F}" srcOrd="1" destOrd="0" presId="urn:microsoft.com/office/officeart/2008/layout/HalfCircleOrganizationChart"/>
    <dgm:cxn modelId="{A15BD0B4-6CEF-4389-9876-3609A93A9E39}" type="presParOf" srcId="{8B3DD482-794F-47AA-8C5B-D88ACD5C4284}" destId="{B3C46442-9D25-4640-8B6A-D18EBE93A594}" srcOrd="2" destOrd="0" presId="urn:microsoft.com/office/officeart/2008/layout/HalfCircleOrganizationChart"/>
    <dgm:cxn modelId="{2BB1DE5C-5664-4F25-BC3C-414BDDBAD7A8}" type="presParOf" srcId="{8B3DD482-794F-47AA-8C5B-D88ACD5C4284}" destId="{F13AB51F-BA1E-4E12-A663-0E65B2AF1C8F}" srcOrd="3" destOrd="0" presId="urn:microsoft.com/office/officeart/2008/layout/HalfCircleOrganizationChart"/>
    <dgm:cxn modelId="{DABA8464-8AA3-4C48-995C-72CDBDE3F18C}" type="presParOf" srcId="{B4BF5CFB-3B49-4B6E-9B0A-EC77DD57D887}" destId="{64114211-2006-4D14-95D9-0D2C509D6817}" srcOrd="1" destOrd="0" presId="urn:microsoft.com/office/officeart/2008/layout/HalfCircleOrganizationChart"/>
    <dgm:cxn modelId="{EC19118C-9902-4A0B-885B-5C2F14EFE7E5}" type="presParOf" srcId="{B4BF5CFB-3B49-4B6E-9B0A-EC77DD57D887}" destId="{0366A6A4-247A-4F86-8612-32E93BBC06EF}" srcOrd="2" destOrd="0" presId="urn:microsoft.com/office/officeart/2008/layout/HalfCircleOrganizationChart"/>
    <dgm:cxn modelId="{A34BE769-2689-4390-83A2-D08A7760796A}" type="presParOf" srcId="{41095798-0A97-4218-A7E6-B9D642BB9487}" destId="{6BDAB021-345B-4F6C-B7F2-217C7D8F370D}" srcOrd="4" destOrd="0" presId="urn:microsoft.com/office/officeart/2008/layout/HalfCircleOrganizationChart"/>
    <dgm:cxn modelId="{F6FD4536-973C-4613-AAC3-7062D7F3F505}" type="presParOf" srcId="{41095798-0A97-4218-A7E6-B9D642BB9487}" destId="{EEC08103-51AD-4EB1-8C02-5B63D5722B36}" srcOrd="5" destOrd="0" presId="urn:microsoft.com/office/officeart/2008/layout/HalfCircleOrganizationChart"/>
    <dgm:cxn modelId="{CBCCE81C-BD3D-4965-A350-3B70F6A835CC}" type="presParOf" srcId="{EEC08103-51AD-4EB1-8C02-5B63D5722B36}" destId="{BA98DB44-EAE1-4943-955A-C4F3CA5A9A04}" srcOrd="0" destOrd="0" presId="urn:microsoft.com/office/officeart/2008/layout/HalfCircleOrganizationChart"/>
    <dgm:cxn modelId="{C84AE51B-14B5-4135-AB32-E96A23315DE2}" type="presParOf" srcId="{BA98DB44-EAE1-4943-955A-C4F3CA5A9A04}" destId="{3877EAF9-FB19-4B71-BE1D-009391C369E3}" srcOrd="0" destOrd="0" presId="urn:microsoft.com/office/officeart/2008/layout/HalfCircleOrganizationChart"/>
    <dgm:cxn modelId="{93BE7216-94C6-4043-B3FE-50E14772C75E}" type="presParOf" srcId="{BA98DB44-EAE1-4943-955A-C4F3CA5A9A04}" destId="{C416F590-3AE5-45F5-AEA3-35DD280D0FEA}" srcOrd="1" destOrd="0" presId="urn:microsoft.com/office/officeart/2008/layout/HalfCircleOrganizationChart"/>
    <dgm:cxn modelId="{BDC0DA2F-93D6-4184-B002-8E7CA330B423}" type="presParOf" srcId="{BA98DB44-EAE1-4943-955A-C4F3CA5A9A04}" destId="{52F9AAA5-A124-49C9-AC77-608CD8A06607}" srcOrd="2" destOrd="0" presId="urn:microsoft.com/office/officeart/2008/layout/HalfCircleOrganizationChart"/>
    <dgm:cxn modelId="{0EEDFD15-85EE-4D1A-9A74-106FD7F7494E}" type="presParOf" srcId="{BA98DB44-EAE1-4943-955A-C4F3CA5A9A04}" destId="{610FB4CF-40B7-49E7-BEBE-89310FB0D6F6}" srcOrd="3" destOrd="0" presId="urn:microsoft.com/office/officeart/2008/layout/HalfCircleOrganizationChart"/>
    <dgm:cxn modelId="{943467DF-4444-4495-96BD-F88AE10FD7EC}" type="presParOf" srcId="{EEC08103-51AD-4EB1-8C02-5B63D5722B36}" destId="{F6415B40-92D1-418A-A3C8-D7588F75D871}" srcOrd="1" destOrd="0" presId="urn:microsoft.com/office/officeart/2008/layout/HalfCircleOrganizationChart"/>
    <dgm:cxn modelId="{00594F9D-7BA5-48BE-B11F-2F0F368A8007}" type="presParOf" srcId="{EEC08103-51AD-4EB1-8C02-5B63D5722B36}" destId="{D135254E-FE35-4438-9803-F16F6C513B35}" srcOrd="2" destOrd="0" presId="urn:microsoft.com/office/officeart/2008/layout/HalfCircleOrganizationChart"/>
    <dgm:cxn modelId="{51D428D5-1807-4FC2-A007-9176DBA12BE2}" type="presParOf" srcId="{BD4BD1AB-7902-49AC-9334-7DE2DF815C95}" destId="{4A61BC5F-CABF-47BD-90AC-24EC496461C6}" srcOrd="2" destOrd="0" presId="urn:microsoft.com/office/officeart/2008/layout/HalfCircleOrganizationChart"/>
  </dgm:cxnLst>
  <dgm:bg/>
  <dgm:whole>
    <a:ln w="19050">
      <a:solidFill>
        <a:schemeClr val="tx1"/>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BA567B-0094-4FE8-B3AE-32F5031D74B2}">
      <dsp:nvSpPr>
        <dsp:cNvPr id="0" name=""/>
        <dsp:cNvSpPr/>
      </dsp:nvSpPr>
      <dsp:spPr>
        <a:xfrm>
          <a:off x="2961474" y="3289"/>
          <a:ext cx="1576401" cy="1024660"/>
        </a:xfrm>
        <a:prstGeom prst="roundRect">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tx1"/>
              </a:solidFill>
            </a:rPr>
            <a:t>Setting Organizational Expectations</a:t>
          </a:r>
          <a:endParaRPr lang="en-US" sz="1600" kern="1200" dirty="0">
            <a:solidFill>
              <a:schemeClr val="tx1"/>
            </a:solidFill>
          </a:endParaRPr>
        </a:p>
      </dsp:txBody>
      <dsp:txXfrm>
        <a:off x="3011494" y="53309"/>
        <a:ext cx="1476361" cy="924620"/>
      </dsp:txXfrm>
    </dsp:sp>
    <dsp:sp modelId="{E8FAAEDE-C0F5-4938-8AF3-DEDB919BA406}">
      <dsp:nvSpPr>
        <dsp:cNvPr id="0" name=""/>
        <dsp:cNvSpPr/>
      </dsp:nvSpPr>
      <dsp:spPr>
        <a:xfrm>
          <a:off x="1703413" y="515619"/>
          <a:ext cx="4092522" cy="4092522"/>
        </a:xfrm>
        <a:custGeom>
          <a:avLst/>
          <a:gdLst/>
          <a:ahLst/>
          <a:cxnLst/>
          <a:rect l="0" t="0" r="0" b="0"/>
          <a:pathLst>
            <a:path>
              <a:moveTo>
                <a:pt x="3045426" y="260524"/>
              </a:moveTo>
              <a:arcTo wR="2046261" hR="2046261" stAng="17953687" swAng="1211138"/>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DAAAD5E4-F944-4918-B869-8F00D6585CA8}">
      <dsp:nvSpPr>
        <dsp:cNvPr id="0" name=""/>
        <dsp:cNvSpPr/>
      </dsp:nvSpPr>
      <dsp:spPr>
        <a:xfrm>
          <a:off x="4907584" y="1417221"/>
          <a:ext cx="1576401" cy="1024660"/>
        </a:xfrm>
        <a:prstGeom prst="roundRect">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tx1"/>
              </a:solidFill>
            </a:rPr>
            <a:t>Establish Employee Goals and Objectives</a:t>
          </a:r>
          <a:endParaRPr lang="en-US" sz="1600" kern="1200" dirty="0">
            <a:solidFill>
              <a:schemeClr val="tx1"/>
            </a:solidFill>
          </a:endParaRPr>
        </a:p>
      </dsp:txBody>
      <dsp:txXfrm>
        <a:off x="4957604" y="1467241"/>
        <a:ext cx="1476361" cy="924620"/>
      </dsp:txXfrm>
    </dsp:sp>
    <dsp:sp modelId="{298BA3FC-EE60-4107-991E-D2B402C82298}">
      <dsp:nvSpPr>
        <dsp:cNvPr id="0" name=""/>
        <dsp:cNvSpPr/>
      </dsp:nvSpPr>
      <dsp:spPr>
        <a:xfrm>
          <a:off x="1703413" y="515619"/>
          <a:ext cx="4092522" cy="4092522"/>
        </a:xfrm>
        <a:custGeom>
          <a:avLst/>
          <a:gdLst/>
          <a:ahLst/>
          <a:cxnLst/>
          <a:rect l="0" t="0" r="0" b="0"/>
          <a:pathLst>
            <a:path>
              <a:moveTo>
                <a:pt x="4087608" y="2187988"/>
              </a:moveTo>
              <a:arcTo wR="2046261" hR="2046261" stAng="21838294" swAng="1359417"/>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B2E3B29F-86CB-4BAF-9AED-4F62A098132C}">
      <dsp:nvSpPr>
        <dsp:cNvPr id="0" name=""/>
        <dsp:cNvSpPr/>
      </dsp:nvSpPr>
      <dsp:spPr>
        <a:xfrm>
          <a:off x="4164236" y="3705010"/>
          <a:ext cx="1576401" cy="1024660"/>
        </a:xfrm>
        <a:prstGeom prst="roundRect">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tx1"/>
              </a:solidFill>
            </a:rPr>
            <a:t>Create Performance Plan</a:t>
          </a:r>
          <a:endParaRPr lang="en-US" sz="1600" kern="1200" dirty="0">
            <a:solidFill>
              <a:schemeClr val="tx1"/>
            </a:solidFill>
          </a:endParaRPr>
        </a:p>
      </dsp:txBody>
      <dsp:txXfrm>
        <a:off x="4214256" y="3755030"/>
        <a:ext cx="1476361" cy="924620"/>
      </dsp:txXfrm>
    </dsp:sp>
    <dsp:sp modelId="{DF928E4E-1411-4752-98C3-71BB575262FF}">
      <dsp:nvSpPr>
        <dsp:cNvPr id="0" name=""/>
        <dsp:cNvSpPr/>
      </dsp:nvSpPr>
      <dsp:spPr>
        <a:xfrm>
          <a:off x="1703413" y="515619"/>
          <a:ext cx="4092522" cy="4092522"/>
        </a:xfrm>
        <a:custGeom>
          <a:avLst/>
          <a:gdLst/>
          <a:ahLst/>
          <a:cxnLst/>
          <a:rect l="0" t="0" r="0" b="0"/>
          <a:pathLst>
            <a:path>
              <a:moveTo>
                <a:pt x="2297254" y="4077071"/>
              </a:moveTo>
              <a:arcTo wR="2046261" hR="2046261" stAng="4977264" swAng="845472"/>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3494FB4D-16B4-4588-90D2-EC6ABFB233A7}">
      <dsp:nvSpPr>
        <dsp:cNvPr id="0" name=""/>
        <dsp:cNvSpPr/>
      </dsp:nvSpPr>
      <dsp:spPr>
        <a:xfrm>
          <a:off x="1758711" y="3705010"/>
          <a:ext cx="1576401" cy="1024660"/>
        </a:xfrm>
        <a:prstGeom prst="roundRect">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tx1"/>
              </a:solidFill>
            </a:rPr>
            <a:t>Provide Ongoing Feedback</a:t>
          </a:r>
          <a:endParaRPr lang="en-US" sz="1600" kern="1200" dirty="0">
            <a:solidFill>
              <a:schemeClr val="tx1"/>
            </a:solidFill>
          </a:endParaRPr>
        </a:p>
      </dsp:txBody>
      <dsp:txXfrm>
        <a:off x="1808731" y="3755030"/>
        <a:ext cx="1476361" cy="924620"/>
      </dsp:txXfrm>
    </dsp:sp>
    <dsp:sp modelId="{DC843EF0-AD67-43FD-ADA4-61E82AFD1493}">
      <dsp:nvSpPr>
        <dsp:cNvPr id="0" name=""/>
        <dsp:cNvSpPr/>
      </dsp:nvSpPr>
      <dsp:spPr>
        <a:xfrm>
          <a:off x="1703413" y="515619"/>
          <a:ext cx="4092522" cy="4092522"/>
        </a:xfrm>
        <a:custGeom>
          <a:avLst/>
          <a:gdLst/>
          <a:ahLst/>
          <a:cxnLst/>
          <a:rect l="0" t="0" r="0" b="0"/>
          <a:pathLst>
            <a:path>
              <a:moveTo>
                <a:pt x="217044" y="2963403"/>
              </a:moveTo>
              <a:arcTo wR="2046261" hR="2046261" stAng="9202289" swAng="1359417"/>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B8BE240A-88C3-4F3C-983A-C73BB4F1D5AB}">
      <dsp:nvSpPr>
        <dsp:cNvPr id="0" name=""/>
        <dsp:cNvSpPr/>
      </dsp:nvSpPr>
      <dsp:spPr>
        <a:xfrm>
          <a:off x="1015364" y="1417221"/>
          <a:ext cx="1576401" cy="1024660"/>
        </a:xfrm>
        <a:prstGeom prst="roundRect">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tx1"/>
              </a:solidFill>
            </a:rPr>
            <a:t>Evaluate Performance</a:t>
          </a:r>
          <a:endParaRPr lang="en-US" sz="1600" kern="1200" dirty="0">
            <a:solidFill>
              <a:schemeClr val="tx1"/>
            </a:solidFill>
          </a:endParaRPr>
        </a:p>
      </dsp:txBody>
      <dsp:txXfrm>
        <a:off x="1065384" y="1467241"/>
        <a:ext cx="1476361" cy="924620"/>
      </dsp:txXfrm>
    </dsp:sp>
    <dsp:sp modelId="{0A393869-0B3B-4BD9-92D5-86F24E83273F}">
      <dsp:nvSpPr>
        <dsp:cNvPr id="0" name=""/>
        <dsp:cNvSpPr/>
      </dsp:nvSpPr>
      <dsp:spPr>
        <a:xfrm>
          <a:off x="1703413" y="515619"/>
          <a:ext cx="4092522" cy="4092522"/>
        </a:xfrm>
        <a:custGeom>
          <a:avLst/>
          <a:gdLst/>
          <a:ahLst/>
          <a:cxnLst/>
          <a:rect l="0" t="0" r="0" b="0"/>
          <a:pathLst>
            <a:path>
              <a:moveTo>
                <a:pt x="492273" y="714980"/>
              </a:moveTo>
              <a:arcTo wR="2046261" hR="2046261" stAng="13235174" swAng="1211138"/>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DAB021-345B-4F6C-B7F2-217C7D8F370D}">
      <dsp:nvSpPr>
        <dsp:cNvPr id="0" name=""/>
        <dsp:cNvSpPr/>
      </dsp:nvSpPr>
      <dsp:spPr>
        <a:xfrm>
          <a:off x="3761229" y="1248649"/>
          <a:ext cx="2641368" cy="1381863"/>
        </a:xfrm>
        <a:custGeom>
          <a:avLst/>
          <a:gdLst/>
          <a:ahLst/>
          <a:cxnLst/>
          <a:rect l="0" t="0" r="0" b="0"/>
          <a:pathLst>
            <a:path>
              <a:moveTo>
                <a:pt x="0" y="0"/>
              </a:moveTo>
              <a:lnTo>
                <a:pt x="0" y="1151650"/>
              </a:lnTo>
              <a:lnTo>
                <a:pt x="2641368" y="1151650"/>
              </a:lnTo>
              <a:lnTo>
                <a:pt x="2641368" y="138186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BD1F0A8-8AAD-4E7F-8DD4-8D3B91A19364}">
      <dsp:nvSpPr>
        <dsp:cNvPr id="0" name=""/>
        <dsp:cNvSpPr/>
      </dsp:nvSpPr>
      <dsp:spPr>
        <a:xfrm>
          <a:off x="3715509" y="1248649"/>
          <a:ext cx="91440" cy="2027951"/>
        </a:xfrm>
        <a:custGeom>
          <a:avLst/>
          <a:gdLst/>
          <a:ahLst/>
          <a:cxnLst/>
          <a:rect l="0" t="0" r="0" b="0"/>
          <a:pathLst>
            <a:path>
              <a:moveTo>
                <a:pt x="45720" y="0"/>
              </a:moveTo>
              <a:lnTo>
                <a:pt x="45720" y="202795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586E232-C301-41EE-87F9-5FC918F14ACF}">
      <dsp:nvSpPr>
        <dsp:cNvPr id="0" name=""/>
        <dsp:cNvSpPr/>
      </dsp:nvSpPr>
      <dsp:spPr>
        <a:xfrm>
          <a:off x="1096752" y="1248649"/>
          <a:ext cx="2664476" cy="1381863"/>
        </a:xfrm>
        <a:custGeom>
          <a:avLst/>
          <a:gdLst/>
          <a:ahLst/>
          <a:cxnLst/>
          <a:rect l="0" t="0" r="0" b="0"/>
          <a:pathLst>
            <a:path>
              <a:moveTo>
                <a:pt x="2664476" y="0"/>
              </a:moveTo>
              <a:lnTo>
                <a:pt x="2664476" y="1151650"/>
              </a:lnTo>
              <a:lnTo>
                <a:pt x="0" y="1151650"/>
              </a:lnTo>
              <a:lnTo>
                <a:pt x="0" y="138186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21DAD57-48C7-4109-A298-8060E084188D}">
      <dsp:nvSpPr>
        <dsp:cNvPr id="0" name=""/>
        <dsp:cNvSpPr/>
      </dsp:nvSpPr>
      <dsp:spPr>
        <a:xfrm>
          <a:off x="3213104" y="152400"/>
          <a:ext cx="1096248" cy="1096248"/>
        </a:xfrm>
        <a:prstGeom prst="arc">
          <a:avLst>
            <a:gd name="adj1" fmla="val 13200000"/>
            <a:gd name="adj2" fmla="val 192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57B34E7-00BF-4F45-904D-73E9CCA481FC}">
      <dsp:nvSpPr>
        <dsp:cNvPr id="0" name=""/>
        <dsp:cNvSpPr/>
      </dsp:nvSpPr>
      <dsp:spPr>
        <a:xfrm>
          <a:off x="3213104" y="152400"/>
          <a:ext cx="1096248" cy="1096248"/>
        </a:xfrm>
        <a:prstGeom prst="arc">
          <a:avLst>
            <a:gd name="adj1" fmla="val 2400000"/>
            <a:gd name="adj2" fmla="val 84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842D2F1-747B-47A8-8E7D-178F7B79CFC1}">
      <dsp:nvSpPr>
        <dsp:cNvPr id="0" name=""/>
        <dsp:cNvSpPr/>
      </dsp:nvSpPr>
      <dsp:spPr>
        <a:xfrm>
          <a:off x="2664980" y="349725"/>
          <a:ext cx="2192497" cy="701599"/>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US" sz="2500" b="1" kern="1200" dirty="0" smtClean="0">
              <a:solidFill>
                <a:srgbClr val="FF0000"/>
              </a:solidFill>
            </a:rPr>
            <a:t>Job Responsibility</a:t>
          </a:r>
          <a:endParaRPr lang="en-US" sz="2500" b="1" kern="1200" dirty="0">
            <a:solidFill>
              <a:srgbClr val="FF0000"/>
            </a:solidFill>
          </a:endParaRPr>
        </a:p>
      </dsp:txBody>
      <dsp:txXfrm>
        <a:off x="2664980" y="349725"/>
        <a:ext cx="2192497" cy="701599"/>
      </dsp:txXfrm>
    </dsp:sp>
    <dsp:sp modelId="{CE8412D6-D48D-4E56-A12C-2A2656AC5AB7}">
      <dsp:nvSpPr>
        <dsp:cNvPr id="0" name=""/>
        <dsp:cNvSpPr/>
      </dsp:nvSpPr>
      <dsp:spPr>
        <a:xfrm>
          <a:off x="548627" y="2630512"/>
          <a:ext cx="1096248" cy="1096248"/>
        </a:xfrm>
        <a:prstGeom prst="arc">
          <a:avLst>
            <a:gd name="adj1" fmla="val 13200000"/>
            <a:gd name="adj2" fmla="val 192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7FFFD90-5E3F-41EB-8F8D-DFB18A0860B5}">
      <dsp:nvSpPr>
        <dsp:cNvPr id="0" name=""/>
        <dsp:cNvSpPr/>
      </dsp:nvSpPr>
      <dsp:spPr>
        <a:xfrm>
          <a:off x="548627" y="2630512"/>
          <a:ext cx="1096248" cy="1096248"/>
        </a:xfrm>
        <a:prstGeom prst="arc">
          <a:avLst>
            <a:gd name="adj1" fmla="val 2400000"/>
            <a:gd name="adj2" fmla="val 84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BDA3CBE-FB40-41F3-8348-BB4D61A9C2A8}">
      <dsp:nvSpPr>
        <dsp:cNvPr id="0" name=""/>
        <dsp:cNvSpPr/>
      </dsp:nvSpPr>
      <dsp:spPr>
        <a:xfrm>
          <a:off x="503" y="2827837"/>
          <a:ext cx="2192497" cy="701599"/>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US" sz="2500" b="1" kern="1200" dirty="0" smtClean="0">
              <a:solidFill>
                <a:srgbClr val="00B050"/>
              </a:solidFill>
            </a:rPr>
            <a:t>Task 1</a:t>
          </a:r>
          <a:endParaRPr lang="en-US" sz="2500" b="1" kern="1200" dirty="0">
            <a:solidFill>
              <a:srgbClr val="00B050"/>
            </a:solidFill>
          </a:endParaRPr>
        </a:p>
      </dsp:txBody>
      <dsp:txXfrm>
        <a:off x="503" y="2827837"/>
        <a:ext cx="2192497" cy="701599"/>
      </dsp:txXfrm>
    </dsp:sp>
    <dsp:sp modelId="{4B03312A-080D-475D-9316-005E76F75E9F}">
      <dsp:nvSpPr>
        <dsp:cNvPr id="0" name=""/>
        <dsp:cNvSpPr/>
      </dsp:nvSpPr>
      <dsp:spPr>
        <a:xfrm>
          <a:off x="3213104" y="3276601"/>
          <a:ext cx="1096248" cy="1096248"/>
        </a:xfrm>
        <a:prstGeom prst="arc">
          <a:avLst>
            <a:gd name="adj1" fmla="val 13200000"/>
            <a:gd name="adj2" fmla="val 192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3C46442-9D25-4640-8B6A-D18EBE93A594}">
      <dsp:nvSpPr>
        <dsp:cNvPr id="0" name=""/>
        <dsp:cNvSpPr/>
      </dsp:nvSpPr>
      <dsp:spPr>
        <a:xfrm>
          <a:off x="3213104" y="3276601"/>
          <a:ext cx="1096248" cy="1096248"/>
        </a:xfrm>
        <a:prstGeom prst="arc">
          <a:avLst>
            <a:gd name="adj1" fmla="val 2400000"/>
            <a:gd name="adj2" fmla="val 84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4EB4A58-A90B-4104-93D1-9AA2C106773D}">
      <dsp:nvSpPr>
        <dsp:cNvPr id="0" name=""/>
        <dsp:cNvSpPr/>
      </dsp:nvSpPr>
      <dsp:spPr>
        <a:xfrm>
          <a:off x="2664980" y="3473925"/>
          <a:ext cx="2192497" cy="701599"/>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US" sz="2500" b="1" kern="1200" dirty="0" smtClean="0">
              <a:solidFill>
                <a:schemeClr val="accent6">
                  <a:lumMod val="60000"/>
                  <a:lumOff val="40000"/>
                </a:schemeClr>
              </a:solidFill>
            </a:rPr>
            <a:t>Task 2</a:t>
          </a:r>
          <a:endParaRPr lang="en-US" sz="2500" b="1" kern="1200" dirty="0">
            <a:solidFill>
              <a:schemeClr val="accent6">
                <a:lumMod val="60000"/>
                <a:lumOff val="40000"/>
              </a:schemeClr>
            </a:solidFill>
          </a:endParaRPr>
        </a:p>
      </dsp:txBody>
      <dsp:txXfrm>
        <a:off x="2664980" y="3473925"/>
        <a:ext cx="2192497" cy="701599"/>
      </dsp:txXfrm>
    </dsp:sp>
    <dsp:sp modelId="{C416F590-3AE5-45F5-AEA3-35DD280D0FEA}">
      <dsp:nvSpPr>
        <dsp:cNvPr id="0" name=""/>
        <dsp:cNvSpPr/>
      </dsp:nvSpPr>
      <dsp:spPr>
        <a:xfrm>
          <a:off x="5854473" y="2630512"/>
          <a:ext cx="1096248" cy="1096248"/>
        </a:xfrm>
        <a:prstGeom prst="arc">
          <a:avLst>
            <a:gd name="adj1" fmla="val 13200000"/>
            <a:gd name="adj2" fmla="val 192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2F9AAA5-A124-49C9-AC77-608CD8A06607}">
      <dsp:nvSpPr>
        <dsp:cNvPr id="0" name=""/>
        <dsp:cNvSpPr/>
      </dsp:nvSpPr>
      <dsp:spPr>
        <a:xfrm>
          <a:off x="5854473" y="2630512"/>
          <a:ext cx="1096248" cy="1096248"/>
        </a:xfrm>
        <a:prstGeom prst="arc">
          <a:avLst>
            <a:gd name="adj1" fmla="val 2400000"/>
            <a:gd name="adj2" fmla="val 84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877EAF9-FB19-4B71-BE1D-009391C369E3}">
      <dsp:nvSpPr>
        <dsp:cNvPr id="0" name=""/>
        <dsp:cNvSpPr/>
      </dsp:nvSpPr>
      <dsp:spPr>
        <a:xfrm>
          <a:off x="5306348" y="2827837"/>
          <a:ext cx="2192497" cy="701599"/>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US" sz="2500" b="1" kern="1200" dirty="0" smtClean="0">
              <a:solidFill>
                <a:schemeClr val="tx2">
                  <a:lumMod val="60000"/>
                  <a:lumOff val="40000"/>
                </a:schemeClr>
              </a:solidFill>
            </a:rPr>
            <a:t>Task 3</a:t>
          </a:r>
          <a:endParaRPr lang="en-US" sz="2500" b="1" kern="1200" dirty="0">
            <a:solidFill>
              <a:schemeClr val="tx2">
                <a:lumMod val="60000"/>
                <a:lumOff val="40000"/>
              </a:schemeClr>
            </a:solidFill>
          </a:endParaRPr>
        </a:p>
      </dsp:txBody>
      <dsp:txXfrm>
        <a:off x="5306348" y="2827837"/>
        <a:ext cx="2192497" cy="701599"/>
      </dsp:txXfrm>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image" Target="../media/image1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C72C4C-BD6A-4B82-BDE0-455AD1D32372}" type="datetimeFigureOut">
              <a:rPr lang="en-US" smtClean="0"/>
              <a:t>9/21/2017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40A1691-6EE0-45B3-92B3-33D3E4EF3B27}" type="slidenum">
              <a:rPr lang="en-US" smtClean="0"/>
              <a:t>‹#›</a:t>
            </a:fld>
            <a:endParaRPr lang="en-US"/>
          </a:p>
        </p:txBody>
      </p:sp>
    </p:spTree>
    <p:extLst>
      <p:ext uri="{BB962C8B-B14F-4D97-AF65-F5344CB8AC3E}">
        <p14:creationId xmlns:p14="http://schemas.microsoft.com/office/powerpoint/2010/main" val="18547571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lvl1pPr>
              <a:defRPr>
                <a:solidFill>
                  <a:schemeClr val="tx1"/>
                </a:solidFill>
                <a:latin typeface="Tahoma" charset="0"/>
              </a:defRPr>
            </a:lvl1pPr>
            <a:lvl2pPr marL="742950" indent="-285750">
              <a:defRPr>
                <a:solidFill>
                  <a:schemeClr val="tx1"/>
                </a:solidFill>
                <a:latin typeface="Tahoma" charset="0"/>
              </a:defRPr>
            </a:lvl2pPr>
            <a:lvl3pPr marL="1143000" indent="-228600">
              <a:defRPr>
                <a:solidFill>
                  <a:schemeClr val="tx1"/>
                </a:solidFill>
                <a:latin typeface="Tahoma" charset="0"/>
              </a:defRPr>
            </a:lvl3pPr>
            <a:lvl4pPr marL="1600200" indent="-228600">
              <a:defRPr>
                <a:solidFill>
                  <a:schemeClr val="tx1"/>
                </a:solidFill>
                <a:latin typeface="Tahoma" charset="0"/>
              </a:defRPr>
            </a:lvl4pPr>
            <a:lvl5pPr marL="2057400" indent="-22860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fld id="{E1C5D601-7532-4DB4-876F-ED8BD617C119}" type="slidenum">
              <a:rPr lang="en-US" altLang="en-US" smtClean="0">
                <a:latin typeface="Times New Roman" pitchFamily="18" charset="0"/>
              </a:rPr>
              <a:pPr/>
              <a:t>3</a:t>
            </a:fld>
            <a:endParaRPr lang="en-US" altLang="en-US" smtClean="0">
              <a:latin typeface="Times New Roman" pitchFamily="18" charset="0"/>
            </a:endParaRPr>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lvl1pPr>
              <a:defRPr>
                <a:solidFill>
                  <a:schemeClr val="tx1"/>
                </a:solidFill>
                <a:latin typeface="Tahoma" charset="0"/>
              </a:defRPr>
            </a:lvl1pPr>
            <a:lvl2pPr marL="742950" indent="-285750">
              <a:defRPr>
                <a:solidFill>
                  <a:schemeClr val="tx1"/>
                </a:solidFill>
                <a:latin typeface="Tahoma" charset="0"/>
              </a:defRPr>
            </a:lvl2pPr>
            <a:lvl3pPr marL="1143000" indent="-228600">
              <a:defRPr>
                <a:solidFill>
                  <a:schemeClr val="tx1"/>
                </a:solidFill>
                <a:latin typeface="Tahoma" charset="0"/>
              </a:defRPr>
            </a:lvl3pPr>
            <a:lvl4pPr marL="1600200" indent="-228600">
              <a:defRPr>
                <a:solidFill>
                  <a:schemeClr val="tx1"/>
                </a:solidFill>
                <a:latin typeface="Tahoma" charset="0"/>
              </a:defRPr>
            </a:lvl4pPr>
            <a:lvl5pPr marL="2057400" indent="-22860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fld id="{0388034D-5DCE-4EFD-BE4B-CCF4751B04D8}" type="slidenum">
              <a:rPr lang="en-US" altLang="en-US" smtClean="0">
                <a:latin typeface="Times New Roman" pitchFamily="18" charset="0"/>
              </a:rPr>
              <a:pPr/>
              <a:t>28</a:t>
            </a:fld>
            <a:endParaRPr lang="en-US" altLang="en-US" smtClean="0">
              <a:latin typeface="Times New Roman" pitchFamily="18" charset="0"/>
            </a:endParaRPr>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lvl1pPr>
              <a:defRPr>
                <a:solidFill>
                  <a:schemeClr val="tx1"/>
                </a:solidFill>
                <a:latin typeface="Tahoma" charset="0"/>
              </a:defRPr>
            </a:lvl1pPr>
            <a:lvl2pPr marL="742950" indent="-285750">
              <a:defRPr>
                <a:solidFill>
                  <a:schemeClr val="tx1"/>
                </a:solidFill>
                <a:latin typeface="Tahoma" charset="0"/>
              </a:defRPr>
            </a:lvl2pPr>
            <a:lvl3pPr marL="1143000" indent="-228600">
              <a:defRPr>
                <a:solidFill>
                  <a:schemeClr val="tx1"/>
                </a:solidFill>
                <a:latin typeface="Tahoma" charset="0"/>
              </a:defRPr>
            </a:lvl3pPr>
            <a:lvl4pPr marL="1600200" indent="-228600">
              <a:defRPr>
                <a:solidFill>
                  <a:schemeClr val="tx1"/>
                </a:solidFill>
                <a:latin typeface="Tahoma" charset="0"/>
              </a:defRPr>
            </a:lvl4pPr>
            <a:lvl5pPr marL="2057400" indent="-22860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fld id="{03486DB5-9B72-49A1-A542-8BEE0374AE45}" type="slidenum">
              <a:rPr lang="en-US" altLang="en-US" smtClean="0">
                <a:latin typeface="Times New Roman" pitchFamily="18" charset="0"/>
              </a:rPr>
              <a:pPr/>
              <a:t>29</a:t>
            </a:fld>
            <a:endParaRPr lang="en-US" altLang="en-US" smtClean="0">
              <a:latin typeface="Times New Roman" pitchFamily="18" charset="0"/>
            </a:endParaRPr>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lvl1pPr>
              <a:defRPr>
                <a:solidFill>
                  <a:schemeClr val="tx1"/>
                </a:solidFill>
                <a:latin typeface="Tahoma" charset="0"/>
              </a:defRPr>
            </a:lvl1pPr>
            <a:lvl2pPr marL="742950" indent="-285750">
              <a:defRPr>
                <a:solidFill>
                  <a:schemeClr val="tx1"/>
                </a:solidFill>
                <a:latin typeface="Tahoma" charset="0"/>
              </a:defRPr>
            </a:lvl2pPr>
            <a:lvl3pPr marL="1143000" indent="-228600">
              <a:defRPr>
                <a:solidFill>
                  <a:schemeClr val="tx1"/>
                </a:solidFill>
                <a:latin typeface="Tahoma" charset="0"/>
              </a:defRPr>
            </a:lvl3pPr>
            <a:lvl4pPr marL="1600200" indent="-228600">
              <a:defRPr>
                <a:solidFill>
                  <a:schemeClr val="tx1"/>
                </a:solidFill>
                <a:latin typeface="Tahoma" charset="0"/>
              </a:defRPr>
            </a:lvl4pPr>
            <a:lvl5pPr marL="2057400" indent="-22860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fld id="{03486DB5-9B72-49A1-A542-8BEE0374AE45}" type="slidenum">
              <a:rPr lang="en-US" altLang="en-US" smtClean="0">
                <a:latin typeface="Times New Roman" pitchFamily="18" charset="0"/>
              </a:rPr>
              <a:pPr/>
              <a:t>30</a:t>
            </a:fld>
            <a:endParaRPr lang="en-US" altLang="en-US" smtClean="0">
              <a:latin typeface="Times New Roman" pitchFamily="18" charset="0"/>
            </a:endParaRPr>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lvl1pPr>
              <a:defRPr>
                <a:solidFill>
                  <a:schemeClr val="tx1"/>
                </a:solidFill>
                <a:latin typeface="Tahoma" charset="0"/>
              </a:defRPr>
            </a:lvl1pPr>
            <a:lvl2pPr marL="742950" indent="-285750">
              <a:defRPr>
                <a:solidFill>
                  <a:schemeClr val="tx1"/>
                </a:solidFill>
                <a:latin typeface="Tahoma" charset="0"/>
              </a:defRPr>
            </a:lvl2pPr>
            <a:lvl3pPr marL="1143000" indent="-228600">
              <a:defRPr>
                <a:solidFill>
                  <a:schemeClr val="tx1"/>
                </a:solidFill>
                <a:latin typeface="Tahoma" charset="0"/>
              </a:defRPr>
            </a:lvl3pPr>
            <a:lvl4pPr marL="1600200" indent="-228600">
              <a:defRPr>
                <a:solidFill>
                  <a:schemeClr val="tx1"/>
                </a:solidFill>
                <a:latin typeface="Tahoma" charset="0"/>
              </a:defRPr>
            </a:lvl4pPr>
            <a:lvl5pPr marL="2057400" indent="-22860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fld id="{01C1CD82-158D-4231-8E97-FA98B848D507}" type="slidenum">
              <a:rPr lang="en-US" altLang="en-US" smtClean="0">
                <a:latin typeface="Times New Roman" pitchFamily="18" charset="0"/>
              </a:rPr>
              <a:pPr/>
              <a:t>32</a:t>
            </a:fld>
            <a:endParaRPr lang="en-US" altLang="en-US" smtClean="0">
              <a:latin typeface="Times New Roman" pitchFamily="18" charset="0"/>
            </a:endParaRPr>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p:spPr>
        <p:txBody>
          <a:bodyPr/>
          <a:lstStyle>
            <a:lvl1pPr>
              <a:defRPr>
                <a:solidFill>
                  <a:schemeClr val="tx1"/>
                </a:solidFill>
                <a:latin typeface="Tahoma" charset="0"/>
              </a:defRPr>
            </a:lvl1pPr>
            <a:lvl2pPr marL="742950" indent="-285750">
              <a:defRPr>
                <a:solidFill>
                  <a:schemeClr val="tx1"/>
                </a:solidFill>
                <a:latin typeface="Tahoma" charset="0"/>
              </a:defRPr>
            </a:lvl2pPr>
            <a:lvl3pPr marL="1143000" indent="-228600">
              <a:defRPr>
                <a:solidFill>
                  <a:schemeClr val="tx1"/>
                </a:solidFill>
                <a:latin typeface="Tahoma" charset="0"/>
              </a:defRPr>
            </a:lvl3pPr>
            <a:lvl4pPr marL="1600200" indent="-228600">
              <a:defRPr>
                <a:solidFill>
                  <a:schemeClr val="tx1"/>
                </a:solidFill>
                <a:latin typeface="Tahoma" charset="0"/>
              </a:defRPr>
            </a:lvl4pPr>
            <a:lvl5pPr marL="2057400" indent="-22860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fld id="{816DB4D9-A457-448F-BD40-58EC9C04370C}" type="slidenum">
              <a:rPr lang="en-US" altLang="en-US" smtClean="0">
                <a:latin typeface="Times New Roman" pitchFamily="18" charset="0"/>
              </a:rPr>
              <a:pPr/>
              <a:t>33</a:t>
            </a:fld>
            <a:endParaRPr lang="en-US" altLang="en-US" smtClean="0">
              <a:latin typeface="Times New Roman" pitchFamily="18" charset="0"/>
            </a:endParaRPr>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lvl1pPr>
              <a:defRPr>
                <a:solidFill>
                  <a:schemeClr val="tx1"/>
                </a:solidFill>
                <a:latin typeface="Tahoma" charset="0"/>
              </a:defRPr>
            </a:lvl1pPr>
            <a:lvl2pPr marL="742950" indent="-285750">
              <a:defRPr>
                <a:solidFill>
                  <a:schemeClr val="tx1"/>
                </a:solidFill>
                <a:latin typeface="Tahoma" charset="0"/>
              </a:defRPr>
            </a:lvl2pPr>
            <a:lvl3pPr marL="1143000" indent="-228600">
              <a:defRPr>
                <a:solidFill>
                  <a:schemeClr val="tx1"/>
                </a:solidFill>
                <a:latin typeface="Tahoma" charset="0"/>
              </a:defRPr>
            </a:lvl3pPr>
            <a:lvl4pPr marL="1600200" indent="-228600">
              <a:defRPr>
                <a:solidFill>
                  <a:schemeClr val="tx1"/>
                </a:solidFill>
                <a:latin typeface="Tahoma" charset="0"/>
              </a:defRPr>
            </a:lvl4pPr>
            <a:lvl5pPr marL="2057400" indent="-22860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fld id="{EB973629-7DB8-4AC8-9949-52302C3F1FD6}" type="slidenum">
              <a:rPr lang="en-US" altLang="en-US" smtClean="0">
                <a:latin typeface="Times New Roman" pitchFamily="18" charset="0"/>
              </a:rPr>
              <a:pPr/>
              <a:t>39</a:t>
            </a:fld>
            <a:endParaRPr lang="en-US" altLang="en-US" smtClean="0">
              <a:latin typeface="Times New Roman" pitchFamily="18" charset="0"/>
            </a:endParaRPr>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lvl1pPr>
              <a:defRPr>
                <a:solidFill>
                  <a:schemeClr val="tx1"/>
                </a:solidFill>
                <a:latin typeface="Tahoma" charset="0"/>
              </a:defRPr>
            </a:lvl1pPr>
            <a:lvl2pPr marL="742950" indent="-285750">
              <a:defRPr>
                <a:solidFill>
                  <a:schemeClr val="tx1"/>
                </a:solidFill>
                <a:latin typeface="Tahoma" charset="0"/>
              </a:defRPr>
            </a:lvl2pPr>
            <a:lvl3pPr marL="1143000" indent="-228600">
              <a:defRPr>
                <a:solidFill>
                  <a:schemeClr val="tx1"/>
                </a:solidFill>
                <a:latin typeface="Tahoma" charset="0"/>
              </a:defRPr>
            </a:lvl3pPr>
            <a:lvl4pPr marL="1600200" indent="-228600">
              <a:defRPr>
                <a:solidFill>
                  <a:schemeClr val="tx1"/>
                </a:solidFill>
                <a:latin typeface="Tahoma" charset="0"/>
              </a:defRPr>
            </a:lvl4pPr>
            <a:lvl5pPr marL="2057400" indent="-22860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fld id="{86AE37FB-0510-41FB-A7BE-1269901AAA24}" type="slidenum">
              <a:rPr lang="en-US" altLang="en-US" smtClean="0">
                <a:latin typeface="Times New Roman" pitchFamily="18" charset="0"/>
              </a:rPr>
              <a:pPr/>
              <a:t>4</a:t>
            </a:fld>
            <a:endParaRPr lang="en-US" altLang="en-US" smtClean="0">
              <a:latin typeface="Times New Roman" pitchFamily="18" charset="0"/>
            </a:endParaRPr>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lvl1pPr>
              <a:defRPr>
                <a:solidFill>
                  <a:schemeClr val="tx1"/>
                </a:solidFill>
                <a:latin typeface="Tahoma" charset="0"/>
              </a:defRPr>
            </a:lvl1pPr>
            <a:lvl2pPr marL="742950" indent="-285750">
              <a:defRPr>
                <a:solidFill>
                  <a:schemeClr val="tx1"/>
                </a:solidFill>
                <a:latin typeface="Tahoma" charset="0"/>
              </a:defRPr>
            </a:lvl2pPr>
            <a:lvl3pPr marL="1143000" indent="-228600">
              <a:defRPr>
                <a:solidFill>
                  <a:schemeClr val="tx1"/>
                </a:solidFill>
                <a:latin typeface="Tahoma" charset="0"/>
              </a:defRPr>
            </a:lvl3pPr>
            <a:lvl4pPr marL="1600200" indent="-228600">
              <a:defRPr>
                <a:solidFill>
                  <a:schemeClr val="tx1"/>
                </a:solidFill>
                <a:latin typeface="Tahoma" charset="0"/>
              </a:defRPr>
            </a:lvl4pPr>
            <a:lvl5pPr marL="2057400" indent="-22860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fld id="{E1C5D601-7532-4DB4-876F-ED8BD617C119}" type="slidenum">
              <a:rPr lang="en-US" altLang="en-US" smtClean="0">
                <a:latin typeface="Times New Roman" pitchFamily="18" charset="0"/>
              </a:rPr>
              <a:pPr/>
              <a:t>6</a:t>
            </a:fld>
            <a:endParaRPr lang="en-US" altLang="en-US" smtClean="0">
              <a:latin typeface="Times New Roman" pitchFamily="18" charset="0"/>
            </a:endParaRPr>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lvl1pPr>
              <a:defRPr>
                <a:solidFill>
                  <a:schemeClr val="tx1"/>
                </a:solidFill>
                <a:latin typeface="Tahoma" charset="0"/>
              </a:defRPr>
            </a:lvl1pPr>
            <a:lvl2pPr marL="742950" indent="-285750">
              <a:defRPr>
                <a:solidFill>
                  <a:schemeClr val="tx1"/>
                </a:solidFill>
                <a:latin typeface="Tahoma" charset="0"/>
              </a:defRPr>
            </a:lvl2pPr>
            <a:lvl3pPr marL="1143000" indent="-228600">
              <a:defRPr>
                <a:solidFill>
                  <a:schemeClr val="tx1"/>
                </a:solidFill>
                <a:latin typeface="Tahoma" charset="0"/>
              </a:defRPr>
            </a:lvl3pPr>
            <a:lvl4pPr marL="1600200" indent="-228600">
              <a:defRPr>
                <a:solidFill>
                  <a:schemeClr val="tx1"/>
                </a:solidFill>
                <a:latin typeface="Tahoma" charset="0"/>
              </a:defRPr>
            </a:lvl4pPr>
            <a:lvl5pPr marL="2057400" indent="-22860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fld id="{86AE37FB-0510-41FB-A7BE-1269901AAA24}" type="slidenum">
              <a:rPr lang="en-US" altLang="en-US" smtClean="0">
                <a:latin typeface="Times New Roman" pitchFamily="18" charset="0"/>
              </a:rPr>
              <a:pPr/>
              <a:t>9</a:t>
            </a:fld>
            <a:endParaRPr lang="en-US" altLang="en-US" smtClean="0">
              <a:latin typeface="Times New Roman" pitchFamily="18" charset="0"/>
            </a:endParaRPr>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lvl1pPr>
              <a:defRPr>
                <a:solidFill>
                  <a:schemeClr val="tx1"/>
                </a:solidFill>
                <a:latin typeface="Tahoma" charset="0"/>
              </a:defRPr>
            </a:lvl1pPr>
            <a:lvl2pPr marL="742950" indent="-285750">
              <a:defRPr>
                <a:solidFill>
                  <a:schemeClr val="tx1"/>
                </a:solidFill>
                <a:latin typeface="Tahoma" charset="0"/>
              </a:defRPr>
            </a:lvl2pPr>
            <a:lvl3pPr marL="1143000" indent="-228600">
              <a:defRPr>
                <a:solidFill>
                  <a:schemeClr val="tx1"/>
                </a:solidFill>
                <a:latin typeface="Tahoma" charset="0"/>
              </a:defRPr>
            </a:lvl3pPr>
            <a:lvl4pPr marL="1600200" indent="-228600">
              <a:defRPr>
                <a:solidFill>
                  <a:schemeClr val="tx1"/>
                </a:solidFill>
                <a:latin typeface="Tahoma" charset="0"/>
              </a:defRPr>
            </a:lvl4pPr>
            <a:lvl5pPr marL="2057400" indent="-22860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fld id="{B9E2C7C2-7A4B-4F46-B4A9-742183359926}" type="slidenum">
              <a:rPr lang="en-US" altLang="en-US" smtClean="0">
                <a:latin typeface="Times New Roman" pitchFamily="18" charset="0"/>
              </a:rPr>
              <a:pPr/>
              <a:t>10</a:t>
            </a:fld>
            <a:endParaRPr lang="en-US" altLang="en-US" smtClean="0">
              <a:latin typeface="Times New Roman" pitchFamily="18" charset="0"/>
            </a:endParaRPr>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lvl1pPr>
              <a:defRPr>
                <a:solidFill>
                  <a:schemeClr val="tx1"/>
                </a:solidFill>
                <a:latin typeface="Tahoma" charset="0"/>
              </a:defRPr>
            </a:lvl1pPr>
            <a:lvl2pPr marL="742950" indent="-285750">
              <a:defRPr>
                <a:solidFill>
                  <a:schemeClr val="tx1"/>
                </a:solidFill>
                <a:latin typeface="Tahoma" charset="0"/>
              </a:defRPr>
            </a:lvl2pPr>
            <a:lvl3pPr marL="1143000" indent="-228600">
              <a:defRPr>
                <a:solidFill>
                  <a:schemeClr val="tx1"/>
                </a:solidFill>
                <a:latin typeface="Tahoma" charset="0"/>
              </a:defRPr>
            </a:lvl3pPr>
            <a:lvl4pPr marL="1600200" indent="-228600">
              <a:defRPr>
                <a:solidFill>
                  <a:schemeClr val="tx1"/>
                </a:solidFill>
                <a:latin typeface="Tahoma" charset="0"/>
              </a:defRPr>
            </a:lvl4pPr>
            <a:lvl5pPr marL="2057400" indent="-22860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fld id="{095F404F-DE28-4C61-AFFC-AB49C2538019}" type="slidenum">
              <a:rPr lang="en-US" altLang="en-US" smtClean="0">
                <a:latin typeface="Times New Roman" pitchFamily="18" charset="0"/>
              </a:rPr>
              <a:pPr/>
              <a:t>21</a:t>
            </a:fld>
            <a:endParaRPr lang="en-US" altLang="en-US" smtClean="0">
              <a:latin typeface="Times New Roman" pitchFamily="18" charset="0"/>
            </a:endParaRPr>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lvl1pPr>
              <a:defRPr>
                <a:solidFill>
                  <a:schemeClr val="tx1"/>
                </a:solidFill>
                <a:latin typeface="Tahoma" charset="0"/>
              </a:defRPr>
            </a:lvl1pPr>
            <a:lvl2pPr marL="742950" indent="-285750">
              <a:defRPr>
                <a:solidFill>
                  <a:schemeClr val="tx1"/>
                </a:solidFill>
                <a:latin typeface="Tahoma" charset="0"/>
              </a:defRPr>
            </a:lvl2pPr>
            <a:lvl3pPr marL="1143000" indent="-228600">
              <a:defRPr>
                <a:solidFill>
                  <a:schemeClr val="tx1"/>
                </a:solidFill>
                <a:latin typeface="Tahoma" charset="0"/>
              </a:defRPr>
            </a:lvl3pPr>
            <a:lvl4pPr marL="1600200" indent="-228600">
              <a:defRPr>
                <a:solidFill>
                  <a:schemeClr val="tx1"/>
                </a:solidFill>
                <a:latin typeface="Tahoma" charset="0"/>
              </a:defRPr>
            </a:lvl4pPr>
            <a:lvl5pPr marL="2057400" indent="-22860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fld id="{D27A37B1-634E-425E-9FD6-D0744A1631D3}" type="slidenum">
              <a:rPr lang="en-US" altLang="en-US" smtClean="0">
                <a:latin typeface="Times New Roman" pitchFamily="18" charset="0"/>
              </a:rPr>
              <a:pPr/>
              <a:t>25</a:t>
            </a:fld>
            <a:endParaRPr lang="en-US" altLang="en-US" smtClean="0">
              <a:latin typeface="Times New Roman" pitchFamily="18" charset="0"/>
            </a:endParaRPr>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lvl1pPr>
              <a:defRPr>
                <a:solidFill>
                  <a:schemeClr val="tx1"/>
                </a:solidFill>
                <a:latin typeface="Tahoma" charset="0"/>
              </a:defRPr>
            </a:lvl1pPr>
            <a:lvl2pPr marL="742950" indent="-285750">
              <a:defRPr>
                <a:solidFill>
                  <a:schemeClr val="tx1"/>
                </a:solidFill>
                <a:latin typeface="Tahoma" charset="0"/>
              </a:defRPr>
            </a:lvl2pPr>
            <a:lvl3pPr marL="1143000" indent="-228600">
              <a:defRPr>
                <a:solidFill>
                  <a:schemeClr val="tx1"/>
                </a:solidFill>
                <a:latin typeface="Tahoma" charset="0"/>
              </a:defRPr>
            </a:lvl3pPr>
            <a:lvl4pPr marL="1600200" indent="-228600">
              <a:defRPr>
                <a:solidFill>
                  <a:schemeClr val="tx1"/>
                </a:solidFill>
                <a:latin typeface="Tahoma" charset="0"/>
              </a:defRPr>
            </a:lvl4pPr>
            <a:lvl5pPr marL="2057400" indent="-22860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fld id="{35271DFF-EBAB-495B-B2CB-31C57286ACFF}" type="slidenum">
              <a:rPr lang="en-US" altLang="en-US" smtClean="0">
                <a:latin typeface="Times New Roman" pitchFamily="18" charset="0"/>
              </a:rPr>
              <a:pPr/>
              <a:t>26</a:t>
            </a:fld>
            <a:endParaRPr lang="en-US" altLang="en-US" smtClean="0">
              <a:latin typeface="Times New Roman" pitchFamily="18" charset="0"/>
            </a:endParaRPr>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lvl1pPr>
              <a:defRPr>
                <a:solidFill>
                  <a:schemeClr val="tx1"/>
                </a:solidFill>
                <a:latin typeface="Tahoma" charset="0"/>
              </a:defRPr>
            </a:lvl1pPr>
            <a:lvl2pPr marL="742950" indent="-285750">
              <a:defRPr>
                <a:solidFill>
                  <a:schemeClr val="tx1"/>
                </a:solidFill>
                <a:latin typeface="Tahoma" charset="0"/>
              </a:defRPr>
            </a:lvl2pPr>
            <a:lvl3pPr marL="1143000" indent="-228600">
              <a:defRPr>
                <a:solidFill>
                  <a:schemeClr val="tx1"/>
                </a:solidFill>
                <a:latin typeface="Tahoma" charset="0"/>
              </a:defRPr>
            </a:lvl3pPr>
            <a:lvl4pPr marL="1600200" indent="-228600">
              <a:defRPr>
                <a:solidFill>
                  <a:schemeClr val="tx1"/>
                </a:solidFill>
                <a:latin typeface="Tahoma" charset="0"/>
              </a:defRPr>
            </a:lvl4pPr>
            <a:lvl5pPr marL="2057400" indent="-22860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fld id="{EC95AE19-D7F7-4421-AAE5-875958A42684}" type="slidenum">
              <a:rPr lang="en-US" altLang="en-US" smtClean="0">
                <a:latin typeface="Times New Roman" pitchFamily="18" charset="0"/>
              </a:rPr>
              <a:pPr/>
              <a:t>27</a:t>
            </a:fld>
            <a:endParaRPr lang="en-US" altLang="en-US" smtClean="0">
              <a:latin typeface="Times New Roman" pitchFamily="18" charset="0"/>
            </a:endParaRPr>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9/21/2017</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7996501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AA9F5376-ECB2-4BAD-BB37-97DC6789D74D}" type="datetimeFigureOut">
              <a:rPr lang="en-US" smtClean="0"/>
              <a:t>9/21/2017</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6D9DEB-73B8-4278-B19B-487AEAA34FB6}"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AA9F5376-ECB2-4BAD-BB37-97DC6789D74D}" type="datetimeFigureOut">
              <a:rPr lang="en-US" smtClean="0"/>
              <a:t>9/21/2017</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6D9DEB-73B8-4278-B19B-487AEAA34FB6}"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AA9F5376-ECB2-4BAD-BB37-97DC6789D74D}" type="datetimeFigureOut">
              <a:rPr lang="en-US" smtClean="0"/>
              <a:t>9/21/2017</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66D9DEB-73B8-4278-B19B-487AEAA34FB6}" type="slidenum">
              <a:rPr lang="en-US" smtClean="0"/>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AA9F5376-ECB2-4BAD-BB37-97DC6789D74D}" type="datetimeFigureOut">
              <a:rPr lang="en-US" smtClean="0"/>
              <a:t>9/21/2017</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6D9DEB-73B8-4278-B19B-487AEAA34FB6}"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AA9F5376-ECB2-4BAD-BB37-97DC6789D74D}" type="datetimeFigureOut">
              <a:rPr lang="en-US" smtClean="0"/>
              <a:t>9/21/2017</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6D9DEB-73B8-4278-B19B-487AEAA34FB6}" type="slidenum">
              <a:rPr lang="en-US" smtClean="0"/>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A9F5376-ECB2-4BAD-BB37-97DC6789D74D}" type="datetimeFigureOut">
              <a:rPr lang="en-US" smtClean="0"/>
              <a:t>9/21/2017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6D9DEB-73B8-4278-B19B-487AEAA34FB6}"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A9F5376-ECB2-4BAD-BB37-97DC6789D74D}" type="datetimeFigureOut">
              <a:rPr lang="en-US" smtClean="0"/>
              <a:t>9/21/2017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6D9DEB-73B8-4278-B19B-487AEAA34FB6}"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00" b="0" i="0">
                <a:solidFill>
                  <a:schemeClr val="tx1"/>
                </a:solidFill>
                <a:latin typeface="Verdana"/>
                <a:cs typeface="Verdana"/>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9/21/2017</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29250762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00" b="0" i="0">
                <a:solidFill>
                  <a:schemeClr val="tx1"/>
                </a:solidFill>
                <a:latin typeface="Verdana"/>
                <a:cs typeface="Verdana"/>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9/21/2017</a:t>
            </a:fld>
            <a:endParaRPr lang="en-US">
              <a:solidFill>
                <a:prstClr val="black">
                  <a:tint val="75000"/>
                </a:prstClr>
              </a:solidFill>
            </a:endParaRP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425666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6858000"/>
          </a:xfrm>
          <a:custGeom>
            <a:avLst/>
            <a:gdLst/>
            <a:ahLst/>
            <a:cxnLst/>
            <a:rect l="l" t="t" r="r" b="b"/>
            <a:pathLst>
              <a:path w="9144000" h="6858000">
                <a:moveTo>
                  <a:pt x="0" y="6858000"/>
                </a:moveTo>
                <a:lnTo>
                  <a:pt x="9144000" y="6858000"/>
                </a:lnTo>
                <a:lnTo>
                  <a:pt x="9144000" y="0"/>
                </a:lnTo>
                <a:lnTo>
                  <a:pt x="0" y="0"/>
                </a:lnTo>
                <a:lnTo>
                  <a:pt x="0" y="6858000"/>
                </a:lnTo>
                <a:close/>
              </a:path>
            </a:pathLst>
          </a:custGeom>
          <a:solidFill>
            <a:srgbClr val="86BC25"/>
          </a:solidFill>
        </p:spPr>
        <p:txBody>
          <a:bodyPr wrap="square" lIns="0" tIns="0" rIns="0" bIns="0" rtlCol="0"/>
          <a:lstStyle/>
          <a:p>
            <a:endParaRPr>
              <a:solidFill>
                <a:prstClr val="black"/>
              </a:solidFill>
            </a:endParaRPr>
          </a:p>
        </p:txBody>
      </p:sp>
      <p:sp>
        <p:nvSpPr>
          <p:cNvPr id="2" name="Holder 2"/>
          <p:cNvSpPr>
            <a:spLocks noGrp="1"/>
          </p:cNvSpPr>
          <p:nvPr>
            <p:ph type="title"/>
          </p:nvPr>
        </p:nvSpPr>
        <p:spPr/>
        <p:txBody>
          <a:bodyPr lIns="0" tIns="0" rIns="0" bIns="0"/>
          <a:lstStyle>
            <a:lvl1pPr>
              <a:defRPr sz="1800" b="0" i="0">
                <a:solidFill>
                  <a:schemeClr val="tx1"/>
                </a:solidFill>
                <a:latin typeface="Verdana"/>
                <a:cs typeface="Verdan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9/21/2017</a:t>
            </a:fld>
            <a:endParaRPr lang="en-US">
              <a:solidFill>
                <a:prstClr val="black">
                  <a:tint val="75000"/>
                </a:prstClr>
              </a:solidFill>
            </a:endParaRP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5694355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2122932" y="725423"/>
            <a:ext cx="100965" cy="106680"/>
          </a:xfrm>
          <a:custGeom>
            <a:avLst/>
            <a:gdLst/>
            <a:ahLst/>
            <a:cxnLst/>
            <a:rect l="l" t="t" r="r" b="b"/>
            <a:pathLst>
              <a:path w="100964" h="106680">
                <a:moveTo>
                  <a:pt x="50292" y="0"/>
                </a:moveTo>
                <a:lnTo>
                  <a:pt x="30716" y="4190"/>
                </a:lnTo>
                <a:lnTo>
                  <a:pt x="14730" y="15620"/>
                </a:lnTo>
                <a:lnTo>
                  <a:pt x="3952" y="32575"/>
                </a:lnTo>
                <a:lnTo>
                  <a:pt x="0" y="53339"/>
                </a:lnTo>
                <a:lnTo>
                  <a:pt x="3952" y="74104"/>
                </a:lnTo>
                <a:lnTo>
                  <a:pt x="14730" y="91058"/>
                </a:lnTo>
                <a:lnTo>
                  <a:pt x="30716" y="102488"/>
                </a:lnTo>
                <a:lnTo>
                  <a:pt x="50292" y="106679"/>
                </a:lnTo>
                <a:lnTo>
                  <a:pt x="69867" y="102488"/>
                </a:lnTo>
                <a:lnTo>
                  <a:pt x="85853" y="91058"/>
                </a:lnTo>
                <a:lnTo>
                  <a:pt x="96631" y="74104"/>
                </a:lnTo>
                <a:lnTo>
                  <a:pt x="100584" y="53339"/>
                </a:lnTo>
                <a:lnTo>
                  <a:pt x="96631" y="32575"/>
                </a:lnTo>
                <a:lnTo>
                  <a:pt x="85853" y="15620"/>
                </a:lnTo>
                <a:lnTo>
                  <a:pt x="69867" y="4190"/>
                </a:lnTo>
                <a:lnTo>
                  <a:pt x="50292" y="0"/>
                </a:lnTo>
                <a:close/>
              </a:path>
            </a:pathLst>
          </a:custGeom>
          <a:solidFill>
            <a:srgbClr val="86BC25"/>
          </a:solidFill>
        </p:spPr>
        <p:txBody>
          <a:bodyPr wrap="square" lIns="0" tIns="0" rIns="0" bIns="0" rtlCol="0"/>
          <a:lstStyle/>
          <a:p>
            <a:endParaRPr>
              <a:solidFill>
                <a:prstClr val="black"/>
              </a:solidFill>
            </a:endParaRPr>
          </a:p>
        </p:txBody>
      </p:sp>
      <p:sp>
        <p:nvSpPr>
          <p:cNvPr id="17" name="bk object 17"/>
          <p:cNvSpPr/>
          <p:nvPr/>
        </p:nvSpPr>
        <p:spPr>
          <a:xfrm>
            <a:off x="356615" y="458722"/>
            <a:ext cx="283845" cy="367665"/>
          </a:xfrm>
          <a:custGeom>
            <a:avLst/>
            <a:gdLst/>
            <a:ahLst/>
            <a:cxnLst/>
            <a:rect l="l" t="t" r="r" b="b"/>
            <a:pathLst>
              <a:path w="283845" h="367665">
                <a:moveTo>
                  <a:pt x="115557" y="0"/>
                </a:moveTo>
                <a:lnTo>
                  <a:pt x="0" y="0"/>
                </a:lnTo>
                <a:lnTo>
                  <a:pt x="0" y="367283"/>
                </a:lnTo>
                <a:lnTo>
                  <a:pt x="107657" y="367283"/>
                </a:lnTo>
                <a:lnTo>
                  <a:pt x="146902" y="364126"/>
                </a:lnTo>
                <a:lnTo>
                  <a:pt x="211688" y="339155"/>
                </a:lnTo>
                <a:lnTo>
                  <a:pt x="257216" y="290165"/>
                </a:lnTo>
                <a:lnTo>
                  <a:pt x="259152" y="285788"/>
                </a:lnTo>
                <a:lnTo>
                  <a:pt x="89877" y="285788"/>
                </a:lnTo>
                <a:lnTo>
                  <a:pt x="89877" y="80441"/>
                </a:lnTo>
                <a:lnTo>
                  <a:pt x="263168" y="80441"/>
                </a:lnTo>
                <a:lnTo>
                  <a:pt x="258876" y="70919"/>
                </a:lnTo>
                <a:lnTo>
                  <a:pt x="240004" y="45516"/>
                </a:lnTo>
                <a:lnTo>
                  <a:pt x="215560" y="25899"/>
                </a:lnTo>
                <a:lnTo>
                  <a:pt x="186672" y="11642"/>
                </a:lnTo>
                <a:lnTo>
                  <a:pt x="153338" y="2943"/>
                </a:lnTo>
                <a:lnTo>
                  <a:pt x="115557" y="0"/>
                </a:lnTo>
                <a:close/>
              </a:path>
              <a:path w="283845" h="367665">
                <a:moveTo>
                  <a:pt x="263168" y="80441"/>
                </a:moveTo>
                <a:lnTo>
                  <a:pt x="116547" y="80441"/>
                </a:lnTo>
                <a:lnTo>
                  <a:pt x="133799" y="82013"/>
                </a:lnTo>
                <a:lnTo>
                  <a:pt x="148645" y="86661"/>
                </a:lnTo>
                <a:lnTo>
                  <a:pt x="179633" y="118463"/>
                </a:lnTo>
                <a:lnTo>
                  <a:pt x="188524" y="156135"/>
                </a:lnTo>
                <a:lnTo>
                  <a:pt x="189636" y="179933"/>
                </a:lnTo>
                <a:lnTo>
                  <a:pt x="188509" y="205141"/>
                </a:lnTo>
                <a:lnTo>
                  <a:pt x="179215" y="244836"/>
                </a:lnTo>
                <a:lnTo>
                  <a:pt x="145803" y="279303"/>
                </a:lnTo>
                <a:lnTo>
                  <a:pt x="109626" y="285788"/>
                </a:lnTo>
                <a:lnTo>
                  <a:pt x="259152" y="285788"/>
                </a:lnTo>
                <a:lnTo>
                  <a:pt x="271737" y="257336"/>
                </a:lnTo>
                <a:lnTo>
                  <a:pt x="280517" y="219150"/>
                </a:lnTo>
                <a:lnTo>
                  <a:pt x="283464" y="175704"/>
                </a:lnTo>
                <a:lnTo>
                  <a:pt x="280700" y="136013"/>
                </a:lnTo>
                <a:lnTo>
                  <a:pt x="272473" y="101085"/>
                </a:lnTo>
                <a:lnTo>
                  <a:pt x="263168" y="80441"/>
                </a:lnTo>
                <a:close/>
              </a:path>
            </a:pathLst>
          </a:custGeom>
          <a:solidFill>
            <a:srgbClr val="000000"/>
          </a:solidFill>
        </p:spPr>
        <p:txBody>
          <a:bodyPr wrap="square" lIns="0" tIns="0" rIns="0" bIns="0" rtlCol="0"/>
          <a:lstStyle/>
          <a:p>
            <a:endParaRPr>
              <a:solidFill>
                <a:prstClr val="black"/>
              </a:solidFill>
            </a:endParaRPr>
          </a:p>
        </p:txBody>
      </p:sp>
      <p:sp>
        <p:nvSpPr>
          <p:cNvPr id="18" name="bk object 18"/>
          <p:cNvSpPr/>
          <p:nvPr/>
        </p:nvSpPr>
        <p:spPr>
          <a:xfrm>
            <a:off x="938783" y="457200"/>
            <a:ext cx="85725" cy="368935"/>
          </a:xfrm>
          <a:custGeom>
            <a:avLst/>
            <a:gdLst/>
            <a:ahLst/>
            <a:cxnLst/>
            <a:rect l="l" t="t" r="r" b="b"/>
            <a:pathLst>
              <a:path w="85725" h="368934">
                <a:moveTo>
                  <a:pt x="0" y="0"/>
                </a:moveTo>
                <a:lnTo>
                  <a:pt x="85343" y="0"/>
                </a:lnTo>
                <a:lnTo>
                  <a:pt x="85343" y="368808"/>
                </a:lnTo>
                <a:lnTo>
                  <a:pt x="0" y="368808"/>
                </a:lnTo>
                <a:lnTo>
                  <a:pt x="0" y="0"/>
                </a:lnTo>
                <a:close/>
              </a:path>
            </a:pathLst>
          </a:custGeom>
          <a:solidFill>
            <a:srgbClr val="000000"/>
          </a:solidFill>
        </p:spPr>
        <p:txBody>
          <a:bodyPr wrap="square" lIns="0" tIns="0" rIns="0" bIns="0" rtlCol="0"/>
          <a:lstStyle/>
          <a:p>
            <a:endParaRPr>
              <a:solidFill>
                <a:prstClr val="black"/>
              </a:solidFill>
            </a:endParaRPr>
          </a:p>
        </p:txBody>
      </p:sp>
      <p:sp>
        <p:nvSpPr>
          <p:cNvPr id="19" name="bk object 19"/>
          <p:cNvSpPr/>
          <p:nvPr/>
        </p:nvSpPr>
        <p:spPr>
          <a:xfrm>
            <a:off x="1059180" y="548636"/>
            <a:ext cx="248920" cy="280670"/>
          </a:xfrm>
          <a:custGeom>
            <a:avLst/>
            <a:gdLst/>
            <a:ahLst/>
            <a:cxnLst/>
            <a:rect l="l" t="t" r="r" b="b"/>
            <a:pathLst>
              <a:path w="248919" h="280669">
                <a:moveTo>
                  <a:pt x="125196" y="0"/>
                </a:moveTo>
                <a:lnTo>
                  <a:pt x="71835" y="9324"/>
                </a:lnTo>
                <a:lnTo>
                  <a:pt x="32524" y="36766"/>
                </a:lnTo>
                <a:lnTo>
                  <a:pt x="8132" y="80745"/>
                </a:lnTo>
                <a:lnTo>
                  <a:pt x="0" y="139687"/>
                </a:lnTo>
                <a:lnTo>
                  <a:pt x="2051" y="170405"/>
                </a:lnTo>
                <a:lnTo>
                  <a:pt x="18714" y="221952"/>
                </a:lnTo>
                <a:lnTo>
                  <a:pt x="51415" y="259150"/>
                </a:lnTo>
                <a:lnTo>
                  <a:pt x="96449" y="278053"/>
                </a:lnTo>
                <a:lnTo>
                  <a:pt x="123215" y="280416"/>
                </a:lnTo>
                <a:lnTo>
                  <a:pt x="151126" y="278218"/>
                </a:lnTo>
                <a:lnTo>
                  <a:pt x="196965" y="260040"/>
                </a:lnTo>
                <a:lnTo>
                  <a:pt x="229697" y="222983"/>
                </a:lnTo>
                <a:lnTo>
                  <a:pt x="234828" y="211099"/>
                </a:lnTo>
                <a:lnTo>
                  <a:pt x="124206" y="211099"/>
                </a:lnTo>
                <a:lnTo>
                  <a:pt x="114747" y="209934"/>
                </a:lnTo>
                <a:lnTo>
                  <a:pt x="88958" y="170393"/>
                </a:lnTo>
                <a:lnTo>
                  <a:pt x="86741" y="139687"/>
                </a:lnTo>
                <a:lnTo>
                  <a:pt x="87295" y="123361"/>
                </a:lnTo>
                <a:lnTo>
                  <a:pt x="100640" y="79512"/>
                </a:lnTo>
                <a:lnTo>
                  <a:pt x="124206" y="69316"/>
                </a:lnTo>
                <a:lnTo>
                  <a:pt x="233993" y="69316"/>
                </a:lnTo>
                <a:lnTo>
                  <a:pt x="232638" y="66167"/>
                </a:lnTo>
                <a:lnTo>
                  <a:pt x="202561" y="26290"/>
                </a:lnTo>
                <a:lnTo>
                  <a:pt x="159075" y="4071"/>
                </a:lnTo>
                <a:lnTo>
                  <a:pt x="142549" y="1001"/>
                </a:lnTo>
                <a:lnTo>
                  <a:pt x="125196" y="0"/>
                </a:lnTo>
                <a:close/>
              </a:path>
              <a:path w="248919" h="280669">
                <a:moveTo>
                  <a:pt x="233993" y="69316"/>
                </a:moveTo>
                <a:lnTo>
                  <a:pt x="124206" y="69316"/>
                </a:lnTo>
                <a:lnTo>
                  <a:pt x="133246" y="70483"/>
                </a:lnTo>
                <a:lnTo>
                  <a:pt x="141085" y="73915"/>
                </a:lnTo>
                <a:lnTo>
                  <a:pt x="158584" y="109100"/>
                </a:lnTo>
                <a:lnTo>
                  <a:pt x="160680" y="139687"/>
                </a:lnTo>
                <a:lnTo>
                  <a:pt x="160141" y="156029"/>
                </a:lnTo>
                <a:lnTo>
                  <a:pt x="147771" y="200914"/>
                </a:lnTo>
                <a:lnTo>
                  <a:pt x="124206" y="211099"/>
                </a:lnTo>
                <a:lnTo>
                  <a:pt x="234828" y="211099"/>
                </a:lnTo>
                <a:lnTo>
                  <a:pt x="240155" y="198761"/>
                </a:lnTo>
                <a:lnTo>
                  <a:pt x="246363" y="170995"/>
                </a:lnTo>
                <a:lnTo>
                  <a:pt x="248412" y="139687"/>
                </a:lnTo>
                <a:lnTo>
                  <a:pt x="247472" y="119189"/>
                </a:lnTo>
                <a:lnTo>
                  <a:pt x="244592" y="100169"/>
                </a:lnTo>
                <a:lnTo>
                  <a:pt x="239678" y="82528"/>
                </a:lnTo>
                <a:lnTo>
                  <a:pt x="233993" y="69316"/>
                </a:lnTo>
                <a:close/>
              </a:path>
            </a:pathLst>
          </a:custGeom>
          <a:solidFill>
            <a:srgbClr val="000000"/>
          </a:solidFill>
        </p:spPr>
        <p:txBody>
          <a:bodyPr wrap="square" lIns="0" tIns="0" rIns="0" bIns="0" rtlCol="0"/>
          <a:lstStyle/>
          <a:p>
            <a:endParaRPr>
              <a:solidFill>
                <a:prstClr val="black"/>
              </a:solidFill>
            </a:endParaRPr>
          </a:p>
        </p:txBody>
      </p:sp>
      <p:sp>
        <p:nvSpPr>
          <p:cNvPr id="20" name="bk object 20"/>
          <p:cNvSpPr/>
          <p:nvPr/>
        </p:nvSpPr>
        <p:spPr>
          <a:xfrm>
            <a:off x="1341119" y="551687"/>
            <a:ext cx="86995" cy="274320"/>
          </a:xfrm>
          <a:custGeom>
            <a:avLst/>
            <a:gdLst/>
            <a:ahLst/>
            <a:cxnLst/>
            <a:rect l="l" t="t" r="r" b="b"/>
            <a:pathLst>
              <a:path w="86994" h="274319">
                <a:moveTo>
                  <a:pt x="0" y="0"/>
                </a:moveTo>
                <a:lnTo>
                  <a:pt x="86868" y="0"/>
                </a:lnTo>
                <a:lnTo>
                  <a:pt x="86868" y="274320"/>
                </a:lnTo>
                <a:lnTo>
                  <a:pt x="0" y="274320"/>
                </a:lnTo>
                <a:lnTo>
                  <a:pt x="0" y="0"/>
                </a:lnTo>
                <a:close/>
              </a:path>
            </a:pathLst>
          </a:custGeom>
          <a:solidFill>
            <a:srgbClr val="000000"/>
          </a:solidFill>
        </p:spPr>
        <p:txBody>
          <a:bodyPr wrap="square" lIns="0" tIns="0" rIns="0" bIns="0" rtlCol="0"/>
          <a:lstStyle/>
          <a:p>
            <a:endParaRPr>
              <a:solidFill>
                <a:prstClr val="black"/>
              </a:solidFill>
            </a:endParaRPr>
          </a:p>
        </p:txBody>
      </p:sp>
      <p:sp>
        <p:nvSpPr>
          <p:cNvPr id="21" name="bk object 21"/>
          <p:cNvSpPr/>
          <p:nvPr/>
        </p:nvSpPr>
        <p:spPr>
          <a:xfrm>
            <a:off x="1341119" y="457200"/>
            <a:ext cx="86995" cy="62865"/>
          </a:xfrm>
          <a:custGeom>
            <a:avLst/>
            <a:gdLst/>
            <a:ahLst/>
            <a:cxnLst/>
            <a:rect l="l" t="t" r="r" b="b"/>
            <a:pathLst>
              <a:path w="86994" h="62865">
                <a:moveTo>
                  <a:pt x="0" y="0"/>
                </a:moveTo>
                <a:lnTo>
                  <a:pt x="86868" y="0"/>
                </a:lnTo>
                <a:lnTo>
                  <a:pt x="86868" y="62484"/>
                </a:lnTo>
                <a:lnTo>
                  <a:pt x="0" y="62484"/>
                </a:lnTo>
                <a:lnTo>
                  <a:pt x="0" y="0"/>
                </a:lnTo>
                <a:close/>
              </a:path>
            </a:pathLst>
          </a:custGeom>
          <a:solidFill>
            <a:srgbClr val="000000"/>
          </a:solidFill>
        </p:spPr>
        <p:txBody>
          <a:bodyPr wrap="square" lIns="0" tIns="0" rIns="0" bIns="0" rtlCol="0"/>
          <a:lstStyle/>
          <a:p>
            <a:endParaRPr>
              <a:solidFill>
                <a:prstClr val="black"/>
              </a:solidFill>
            </a:endParaRPr>
          </a:p>
        </p:txBody>
      </p:sp>
      <p:sp>
        <p:nvSpPr>
          <p:cNvPr id="22" name="bk object 22"/>
          <p:cNvSpPr/>
          <p:nvPr/>
        </p:nvSpPr>
        <p:spPr>
          <a:xfrm>
            <a:off x="1461516" y="464819"/>
            <a:ext cx="182880" cy="364490"/>
          </a:xfrm>
          <a:custGeom>
            <a:avLst/>
            <a:gdLst/>
            <a:ahLst/>
            <a:cxnLst/>
            <a:rect l="l" t="t" r="r" b="b"/>
            <a:pathLst>
              <a:path w="182880" h="364490">
                <a:moveTo>
                  <a:pt x="117284" y="156705"/>
                </a:moveTo>
                <a:lnTo>
                  <a:pt x="29819" y="156705"/>
                </a:lnTo>
                <a:lnTo>
                  <a:pt x="29819" y="270001"/>
                </a:lnTo>
                <a:lnTo>
                  <a:pt x="34913" y="311826"/>
                </a:lnTo>
                <a:lnTo>
                  <a:pt x="60874" y="351280"/>
                </a:lnTo>
                <a:lnTo>
                  <a:pt x="112306" y="364235"/>
                </a:lnTo>
                <a:lnTo>
                  <a:pt x="122526" y="364038"/>
                </a:lnTo>
                <a:lnTo>
                  <a:pt x="165611" y="356428"/>
                </a:lnTo>
                <a:lnTo>
                  <a:pt x="182879" y="349415"/>
                </a:lnTo>
                <a:lnTo>
                  <a:pt x="182879" y="290118"/>
                </a:lnTo>
                <a:lnTo>
                  <a:pt x="141135" y="290118"/>
                </a:lnTo>
                <a:lnTo>
                  <a:pt x="130700" y="288514"/>
                </a:lnTo>
                <a:lnTo>
                  <a:pt x="123247" y="283633"/>
                </a:lnTo>
                <a:lnTo>
                  <a:pt x="118775" y="275379"/>
                </a:lnTo>
                <a:lnTo>
                  <a:pt x="117284" y="263651"/>
                </a:lnTo>
                <a:lnTo>
                  <a:pt x="117284" y="156705"/>
                </a:lnTo>
                <a:close/>
              </a:path>
              <a:path w="182880" h="364490">
                <a:moveTo>
                  <a:pt x="182879" y="280593"/>
                </a:moveTo>
                <a:lnTo>
                  <a:pt x="170769" y="284760"/>
                </a:lnTo>
                <a:lnTo>
                  <a:pt x="159773" y="287737"/>
                </a:lnTo>
                <a:lnTo>
                  <a:pt x="149895" y="289523"/>
                </a:lnTo>
                <a:lnTo>
                  <a:pt x="141135" y="290118"/>
                </a:lnTo>
                <a:lnTo>
                  <a:pt x="182879" y="290118"/>
                </a:lnTo>
                <a:lnTo>
                  <a:pt x="182879" y="280593"/>
                </a:lnTo>
                <a:close/>
              </a:path>
              <a:path w="182880" h="364490">
                <a:moveTo>
                  <a:pt x="172935" y="85763"/>
                </a:moveTo>
                <a:lnTo>
                  <a:pt x="0" y="85763"/>
                </a:lnTo>
                <a:lnTo>
                  <a:pt x="0" y="156705"/>
                </a:lnTo>
                <a:lnTo>
                  <a:pt x="172935" y="156705"/>
                </a:lnTo>
                <a:lnTo>
                  <a:pt x="172935" y="85763"/>
                </a:lnTo>
                <a:close/>
              </a:path>
              <a:path w="182880" h="364490">
                <a:moveTo>
                  <a:pt x="117284" y="0"/>
                </a:moveTo>
                <a:lnTo>
                  <a:pt x="29819" y="16941"/>
                </a:lnTo>
                <a:lnTo>
                  <a:pt x="29819" y="85763"/>
                </a:lnTo>
                <a:lnTo>
                  <a:pt x="117284" y="85763"/>
                </a:lnTo>
                <a:lnTo>
                  <a:pt x="117284" y="0"/>
                </a:lnTo>
                <a:close/>
              </a:path>
            </a:pathLst>
          </a:custGeom>
          <a:solidFill>
            <a:srgbClr val="000000"/>
          </a:solidFill>
        </p:spPr>
        <p:txBody>
          <a:bodyPr wrap="square" lIns="0" tIns="0" rIns="0" bIns="0" rtlCol="0"/>
          <a:lstStyle/>
          <a:p>
            <a:endParaRPr>
              <a:solidFill>
                <a:prstClr val="black"/>
              </a:solidFill>
            </a:endParaRPr>
          </a:p>
        </p:txBody>
      </p:sp>
      <p:sp>
        <p:nvSpPr>
          <p:cNvPr id="23" name="bk object 23"/>
          <p:cNvSpPr/>
          <p:nvPr/>
        </p:nvSpPr>
        <p:spPr>
          <a:xfrm>
            <a:off x="1661165" y="464819"/>
            <a:ext cx="181610" cy="364490"/>
          </a:xfrm>
          <a:custGeom>
            <a:avLst/>
            <a:gdLst/>
            <a:ahLst/>
            <a:cxnLst/>
            <a:rect l="l" t="t" r="r" b="b"/>
            <a:pathLst>
              <a:path w="181610" h="364490">
                <a:moveTo>
                  <a:pt x="117284" y="156705"/>
                </a:moveTo>
                <a:lnTo>
                  <a:pt x="30543" y="156705"/>
                </a:lnTo>
                <a:lnTo>
                  <a:pt x="30543" y="270001"/>
                </a:lnTo>
                <a:lnTo>
                  <a:pt x="35104" y="311826"/>
                </a:lnTo>
                <a:lnTo>
                  <a:pt x="60380" y="351280"/>
                </a:lnTo>
                <a:lnTo>
                  <a:pt x="112356" y="364235"/>
                </a:lnTo>
                <a:lnTo>
                  <a:pt x="122349" y="364038"/>
                </a:lnTo>
                <a:lnTo>
                  <a:pt x="164720" y="356428"/>
                </a:lnTo>
                <a:lnTo>
                  <a:pt x="181356" y="349415"/>
                </a:lnTo>
                <a:lnTo>
                  <a:pt x="181356" y="290118"/>
                </a:lnTo>
                <a:lnTo>
                  <a:pt x="139954" y="290118"/>
                </a:lnTo>
                <a:lnTo>
                  <a:pt x="130175" y="288514"/>
                </a:lnTo>
                <a:lnTo>
                  <a:pt x="123075" y="283633"/>
                </a:lnTo>
                <a:lnTo>
                  <a:pt x="118747" y="275379"/>
                </a:lnTo>
                <a:lnTo>
                  <a:pt x="117284" y="263651"/>
                </a:lnTo>
                <a:lnTo>
                  <a:pt x="117284" y="156705"/>
                </a:lnTo>
                <a:close/>
              </a:path>
              <a:path w="181610" h="364490">
                <a:moveTo>
                  <a:pt x="181356" y="280593"/>
                </a:moveTo>
                <a:lnTo>
                  <a:pt x="169895" y="284760"/>
                </a:lnTo>
                <a:lnTo>
                  <a:pt x="159173" y="287737"/>
                </a:lnTo>
                <a:lnTo>
                  <a:pt x="149193" y="289523"/>
                </a:lnTo>
                <a:lnTo>
                  <a:pt x="139954" y="290118"/>
                </a:lnTo>
                <a:lnTo>
                  <a:pt x="181356" y="290118"/>
                </a:lnTo>
                <a:lnTo>
                  <a:pt x="181356" y="280593"/>
                </a:lnTo>
                <a:close/>
              </a:path>
              <a:path w="181610" h="364490">
                <a:moveTo>
                  <a:pt x="171488" y="85763"/>
                </a:moveTo>
                <a:lnTo>
                  <a:pt x="0" y="85763"/>
                </a:lnTo>
                <a:lnTo>
                  <a:pt x="0" y="156705"/>
                </a:lnTo>
                <a:lnTo>
                  <a:pt x="171488" y="156705"/>
                </a:lnTo>
                <a:lnTo>
                  <a:pt x="171488" y="85763"/>
                </a:lnTo>
                <a:close/>
              </a:path>
              <a:path w="181610" h="364490">
                <a:moveTo>
                  <a:pt x="117284" y="0"/>
                </a:moveTo>
                <a:lnTo>
                  <a:pt x="30543" y="15887"/>
                </a:lnTo>
                <a:lnTo>
                  <a:pt x="30543" y="85763"/>
                </a:lnTo>
                <a:lnTo>
                  <a:pt x="117284" y="85763"/>
                </a:lnTo>
                <a:lnTo>
                  <a:pt x="117284" y="0"/>
                </a:lnTo>
                <a:close/>
              </a:path>
            </a:pathLst>
          </a:custGeom>
          <a:solidFill>
            <a:srgbClr val="000000"/>
          </a:solidFill>
        </p:spPr>
        <p:txBody>
          <a:bodyPr wrap="square" lIns="0" tIns="0" rIns="0" bIns="0" rtlCol="0"/>
          <a:lstStyle/>
          <a:p>
            <a:endParaRPr>
              <a:solidFill>
                <a:prstClr val="black"/>
              </a:solidFill>
            </a:endParaRPr>
          </a:p>
        </p:txBody>
      </p:sp>
      <p:sp>
        <p:nvSpPr>
          <p:cNvPr id="24" name="bk object 24"/>
          <p:cNvSpPr/>
          <p:nvPr/>
        </p:nvSpPr>
        <p:spPr>
          <a:xfrm>
            <a:off x="1860802" y="548638"/>
            <a:ext cx="242570" cy="280670"/>
          </a:xfrm>
          <a:custGeom>
            <a:avLst/>
            <a:gdLst/>
            <a:ahLst/>
            <a:cxnLst/>
            <a:rect l="l" t="t" r="r" b="b"/>
            <a:pathLst>
              <a:path w="242569" h="280669">
                <a:moveTo>
                  <a:pt x="124142" y="0"/>
                </a:moveTo>
                <a:lnTo>
                  <a:pt x="71383" y="9318"/>
                </a:lnTo>
                <a:lnTo>
                  <a:pt x="32778" y="36753"/>
                </a:lnTo>
                <a:lnTo>
                  <a:pt x="8193" y="81395"/>
                </a:lnTo>
                <a:lnTo>
                  <a:pt x="0" y="141782"/>
                </a:lnTo>
                <a:lnTo>
                  <a:pt x="2218" y="173519"/>
                </a:lnTo>
                <a:lnTo>
                  <a:pt x="19689" y="224782"/>
                </a:lnTo>
                <a:lnTo>
                  <a:pt x="54157" y="260474"/>
                </a:lnTo>
                <a:lnTo>
                  <a:pt x="102630" y="278232"/>
                </a:lnTo>
                <a:lnTo>
                  <a:pt x="132080" y="280415"/>
                </a:lnTo>
                <a:lnTo>
                  <a:pt x="146574" y="280202"/>
                </a:lnTo>
                <a:lnTo>
                  <a:pt x="194710" y="274064"/>
                </a:lnTo>
                <a:lnTo>
                  <a:pt x="225437" y="261518"/>
                </a:lnTo>
                <a:lnTo>
                  <a:pt x="215586" y="214248"/>
                </a:lnTo>
                <a:lnTo>
                  <a:pt x="143002" y="214248"/>
                </a:lnTo>
                <a:lnTo>
                  <a:pt x="131072" y="213461"/>
                </a:lnTo>
                <a:lnTo>
                  <a:pt x="96755" y="194152"/>
                </a:lnTo>
                <a:lnTo>
                  <a:pt x="87388" y="165938"/>
                </a:lnTo>
                <a:lnTo>
                  <a:pt x="242316" y="165938"/>
                </a:lnTo>
                <a:lnTo>
                  <a:pt x="242316" y="123926"/>
                </a:lnTo>
                <a:lnTo>
                  <a:pt x="241196" y="107124"/>
                </a:lnTo>
                <a:lnTo>
                  <a:pt x="89382" y="107124"/>
                </a:lnTo>
                <a:lnTo>
                  <a:pt x="90684" y="96264"/>
                </a:lnTo>
                <a:lnTo>
                  <a:pt x="119868" y="64662"/>
                </a:lnTo>
                <a:lnTo>
                  <a:pt x="127114" y="64071"/>
                </a:lnTo>
                <a:lnTo>
                  <a:pt x="231619" y="64071"/>
                </a:lnTo>
                <a:lnTo>
                  <a:pt x="225138" y="49644"/>
                </a:lnTo>
                <a:lnTo>
                  <a:pt x="211531" y="31508"/>
                </a:lnTo>
                <a:lnTo>
                  <a:pt x="194385" y="17723"/>
                </a:lnTo>
                <a:lnTo>
                  <a:pt x="174166" y="7877"/>
                </a:lnTo>
                <a:lnTo>
                  <a:pt x="150782" y="1969"/>
                </a:lnTo>
                <a:lnTo>
                  <a:pt x="124142" y="0"/>
                </a:lnTo>
                <a:close/>
              </a:path>
              <a:path w="242569" h="280669">
                <a:moveTo>
                  <a:pt x="212521" y="199542"/>
                </a:moveTo>
                <a:lnTo>
                  <a:pt x="174848" y="211591"/>
                </a:lnTo>
                <a:lnTo>
                  <a:pt x="143002" y="214248"/>
                </a:lnTo>
                <a:lnTo>
                  <a:pt x="215586" y="214248"/>
                </a:lnTo>
                <a:lnTo>
                  <a:pt x="212521" y="199542"/>
                </a:lnTo>
                <a:close/>
              </a:path>
              <a:path w="242569" h="280669">
                <a:moveTo>
                  <a:pt x="231619" y="64071"/>
                </a:moveTo>
                <a:lnTo>
                  <a:pt x="127114" y="64071"/>
                </a:lnTo>
                <a:lnTo>
                  <a:pt x="134934" y="64694"/>
                </a:lnTo>
                <a:lnTo>
                  <a:pt x="142011" y="66695"/>
                </a:lnTo>
                <a:lnTo>
                  <a:pt x="163868" y="107124"/>
                </a:lnTo>
                <a:lnTo>
                  <a:pt x="241196" y="107124"/>
                </a:lnTo>
                <a:lnTo>
                  <a:pt x="240438" y="95754"/>
                </a:lnTo>
                <a:lnTo>
                  <a:pt x="234743" y="71026"/>
                </a:lnTo>
                <a:lnTo>
                  <a:pt x="231619" y="64071"/>
                </a:lnTo>
                <a:close/>
              </a:path>
            </a:pathLst>
          </a:custGeom>
          <a:solidFill>
            <a:srgbClr val="000000"/>
          </a:solidFill>
        </p:spPr>
        <p:txBody>
          <a:bodyPr wrap="square" lIns="0" tIns="0" rIns="0" bIns="0" rtlCol="0"/>
          <a:lstStyle/>
          <a:p>
            <a:endParaRPr>
              <a:solidFill>
                <a:prstClr val="black"/>
              </a:solidFill>
            </a:endParaRPr>
          </a:p>
        </p:txBody>
      </p:sp>
      <p:sp>
        <p:nvSpPr>
          <p:cNvPr id="25" name="bk object 25"/>
          <p:cNvSpPr/>
          <p:nvPr/>
        </p:nvSpPr>
        <p:spPr>
          <a:xfrm>
            <a:off x="665990" y="548638"/>
            <a:ext cx="241300" cy="280670"/>
          </a:xfrm>
          <a:custGeom>
            <a:avLst/>
            <a:gdLst/>
            <a:ahLst/>
            <a:cxnLst/>
            <a:rect l="l" t="t" r="r" b="b"/>
            <a:pathLst>
              <a:path w="241300" h="280669">
                <a:moveTo>
                  <a:pt x="122872" y="0"/>
                </a:moveTo>
                <a:lnTo>
                  <a:pt x="70229" y="9318"/>
                </a:lnTo>
                <a:lnTo>
                  <a:pt x="31711" y="36753"/>
                </a:lnTo>
                <a:lnTo>
                  <a:pt x="7678" y="81395"/>
                </a:lnTo>
                <a:lnTo>
                  <a:pt x="0" y="141782"/>
                </a:lnTo>
                <a:lnTo>
                  <a:pt x="2074" y="173519"/>
                </a:lnTo>
                <a:lnTo>
                  <a:pt x="19229" y="224782"/>
                </a:lnTo>
                <a:lnTo>
                  <a:pt x="53460" y="260474"/>
                </a:lnTo>
                <a:lnTo>
                  <a:pt x="101425" y="278232"/>
                </a:lnTo>
                <a:lnTo>
                  <a:pt x="130797" y="280415"/>
                </a:lnTo>
                <a:lnTo>
                  <a:pt x="145679" y="280202"/>
                </a:lnTo>
                <a:lnTo>
                  <a:pt x="193302" y="274064"/>
                </a:lnTo>
                <a:lnTo>
                  <a:pt x="224929" y="261518"/>
                </a:lnTo>
                <a:lnTo>
                  <a:pt x="214352" y="214248"/>
                </a:lnTo>
                <a:lnTo>
                  <a:pt x="141693" y="214248"/>
                </a:lnTo>
                <a:lnTo>
                  <a:pt x="129791" y="213461"/>
                </a:lnTo>
                <a:lnTo>
                  <a:pt x="95556" y="194152"/>
                </a:lnTo>
                <a:lnTo>
                  <a:pt x="87198" y="165938"/>
                </a:lnTo>
                <a:lnTo>
                  <a:pt x="240791" y="165938"/>
                </a:lnTo>
                <a:lnTo>
                  <a:pt x="240791" y="123926"/>
                </a:lnTo>
                <a:lnTo>
                  <a:pt x="239674" y="107124"/>
                </a:lnTo>
                <a:lnTo>
                  <a:pt x="88188" y="107124"/>
                </a:lnTo>
                <a:lnTo>
                  <a:pt x="90061" y="96264"/>
                </a:lnTo>
                <a:lnTo>
                  <a:pt x="118629" y="64662"/>
                </a:lnTo>
                <a:lnTo>
                  <a:pt x="125844" y="64071"/>
                </a:lnTo>
                <a:lnTo>
                  <a:pt x="230119" y="64071"/>
                </a:lnTo>
                <a:lnTo>
                  <a:pt x="223652" y="49644"/>
                </a:lnTo>
                <a:lnTo>
                  <a:pt x="210070" y="31508"/>
                </a:lnTo>
                <a:lnTo>
                  <a:pt x="192959" y="17723"/>
                </a:lnTo>
                <a:lnTo>
                  <a:pt x="172786" y="7877"/>
                </a:lnTo>
                <a:lnTo>
                  <a:pt x="149455" y="1969"/>
                </a:lnTo>
                <a:lnTo>
                  <a:pt x="122872" y="0"/>
                </a:lnTo>
                <a:close/>
              </a:path>
              <a:path w="241300" h="280669">
                <a:moveTo>
                  <a:pt x="211061" y="199542"/>
                </a:moveTo>
                <a:lnTo>
                  <a:pt x="173467" y="211591"/>
                </a:lnTo>
                <a:lnTo>
                  <a:pt x="141693" y="214248"/>
                </a:lnTo>
                <a:lnTo>
                  <a:pt x="214352" y="214248"/>
                </a:lnTo>
                <a:lnTo>
                  <a:pt x="211061" y="199542"/>
                </a:lnTo>
                <a:close/>
              </a:path>
              <a:path w="241300" h="280669">
                <a:moveTo>
                  <a:pt x="230119" y="64071"/>
                </a:moveTo>
                <a:lnTo>
                  <a:pt x="125844" y="64071"/>
                </a:lnTo>
                <a:lnTo>
                  <a:pt x="133645" y="64694"/>
                </a:lnTo>
                <a:lnTo>
                  <a:pt x="140704" y="66695"/>
                </a:lnTo>
                <a:lnTo>
                  <a:pt x="162509" y="107124"/>
                </a:lnTo>
                <a:lnTo>
                  <a:pt x="239674" y="107124"/>
                </a:lnTo>
                <a:lnTo>
                  <a:pt x="238918" y="95754"/>
                </a:lnTo>
                <a:lnTo>
                  <a:pt x="233237" y="71026"/>
                </a:lnTo>
                <a:lnTo>
                  <a:pt x="230119" y="64071"/>
                </a:lnTo>
                <a:close/>
              </a:path>
            </a:pathLst>
          </a:custGeom>
          <a:solidFill>
            <a:srgbClr val="000000"/>
          </a:solidFill>
        </p:spPr>
        <p:txBody>
          <a:bodyPr wrap="square" lIns="0" tIns="0" rIns="0" bIns="0" rtlCol="0"/>
          <a:lstStyle/>
          <a:p>
            <a:endParaRPr>
              <a:solidFill>
                <a:prstClr val="black"/>
              </a:solidFill>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9/21/2017</a:t>
            </a:fld>
            <a:endParaRPr lang="en-US">
              <a:solidFill>
                <a:prstClr val="black">
                  <a:tint val="75000"/>
                </a:prstClr>
              </a:solidFill>
            </a:endParaRP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8662414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AA9F5376-ECB2-4BAD-BB37-97DC6789D74D}" type="datetimeFigureOut">
              <a:rPr lang="en-US" smtClean="0"/>
              <a:t>9/21/2017</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B66D9DEB-73B8-4278-B19B-487AEAA34FB6}" type="slidenum">
              <a:rPr lang="en-US" smtClean="0"/>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A9F5376-ECB2-4BAD-BB37-97DC6789D74D}" type="datetimeFigureOut">
              <a:rPr lang="en-US" smtClean="0"/>
              <a:t>9/21/2017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6D9DEB-73B8-4278-B19B-487AEAA34FB6}"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AA9F5376-ECB2-4BAD-BB37-97DC6789D74D}" type="datetimeFigureOut">
              <a:rPr lang="en-US" smtClean="0"/>
              <a:t>9/21/2017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6D9DEB-73B8-4278-B19B-487AEAA34FB6}" type="slidenum">
              <a:rPr lang="en-US" smtClean="0"/>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AA9F5376-ECB2-4BAD-BB37-97DC6789D74D}" type="datetimeFigureOut">
              <a:rPr lang="en-US" smtClean="0"/>
              <a:t>9/21/2017</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6D9DEB-73B8-4278-B19B-487AEAA34FB6}"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76923" y="352310"/>
            <a:ext cx="8390153" cy="775335"/>
          </a:xfrm>
          <a:prstGeom prst="rect">
            <a:avLst/>
          </a:prstGeom>
        </p:spPr>
        <p:txBody>
          <a:bodyPr wrap="square" lIns="0" tIns="0" rIns="0" bIns="0">
            <a:spAutoFit/>
          </a:bodyPr>
          <a:lstStyle>
            <a:lvl1pPr>
              <a:defRPr sz="1800" b="0" i="0">
                <a:solidFill>
                  <a:schemeClr val="tx1"/>
                </a:solidFill>
                <a:latin typeface="Verdana"/>
                <a:cs typeface="Verdana"/>
              </a:defRPr>
            </a:lvl1pPr>
          </a:lstStyle>
          <a:p>
            <a:endParaRPr/>
          </a:p>
        </p:txBody>
      </p:sp>
      <p:sp>
        <p:nvSpPr>
          <p:cNvPr id="3" name="Holder 3"/>
          <p:cNvSpPr>
            <a:spLocks noGrp="1"/>
          </p:cNvSpPr>
          <p:nvPr>
            <p:ph type="body" idx="1"/>
          </p:nvPr>
        </p:nvSpPr>
        <p:spPr>
          <a:xfrm>
            <a:off x="358775" y="1035803"/>
            <a:ext cx="8426450" cy="426974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9/21/2017</a:t>
            </a:fld>
            <a:endParaRPr lang="en-US">
              <a:solidFill>
                <a:prstClr val="black">
                  <a:tint val="75000"/>
                </a:prstClr>
              </a:solidFill>
            </a:endParaRPr>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27085596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AA9F5376-ECB2-4BAD-BB37-97DC6789D74D}" type="datetimeFigureOut">
              <a:rPr lang="en-US" smtClean="0"/>
              <a:t>9/21/2017</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B66D9DEB-73B8-4278-B19B-487AEAA34FB6}" type="slidenum">
              <a:rPr lang="en-US" smtClean="0"/>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video" Target="https://www.youtube.com/embed/XrnfSeMXSO0"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17.emf"/><Relationship Id="rId5" Type="http://schemas.openxmlformats.org/officeDocument/2006/relationships/oleObject" Target="../embeddings/oleObject2.bin"/><Relationship Id="rId4" Type="http://schemas.openxmlformats.org/officeDocument/2006/relationships/image" Target="../media/image16.emf"/></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18.emf"/><Relationship Id="rId4" Type="http://schemas.openxmlformats.org/officeDocument/2006/relationships/oleObject" Target="../embeddings/oleObject3.bin"/></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17.emf"/></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image" Target="../media/image21.emf"/></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image" Target="../media/image22.e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hyperlink" Target="http://images.google.com/imgres?imgurl=http://www.book-of-thoth.com/thebook/images/446px-Uncle_Sam_pointing_finger.jpg&amp;imgrefurl=http://h0lg4.org/viewtopic.php?t%3D8900%26sid%3Da3bbae9fe67c21f7007f994e9d34c895&amp;h=599&amp;w=446&amp;sz=60&amp;hl=en&amp;start=8&amp;tbnid=jjVhfVttYrvXnM:&amp;tbnh=135&amp;tbnw=101&amp;prev=/images?q%3Dpointing%2Bfinger%26gbv%3D2%26svnum%3D10%26hl%3Den"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video" Target="https://www.youtube.com/embed/gdp4sPviV74"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28600"/>
            <a:ext cx="8686800" cy="1470025"/>
          </a:xfrm>
        </p:spPr>
        <p:txBody>
          <a:bodyPr/>
          <a:lstStyle/>
          <a:p>
            <a:pPr algn="r"/>
            <a:r>
              <a:rPr lang="en-US" dirty="0" smtClean="0"/>
              <a:t>Performance Management Syste</a:t>
            </a:r>
            <a:r>
              <a:rPr lang="en-US" dirty="0"/>
              <a:t>m</a:t>
            </a:r>
          </a:p>
        </p:txBody>
      </p:sp>
      <p:sp>
        <p:nvSpPr>
          <p:cNvPr id="3" name="Subtitle 2"/>
          <p:cNvSpPr>
            <a:spLocks noGrp="1"/>
          </p:cNvSpPr>
          <p:nvPr>
            <p:ph type="subTitle" idx="1"/>
          </p:nvPr>
        </p:nvSpPr>
        <p:spPr>
          <a:xfrm>
            <a:off x="1219200" y="3964612"/>
            <a:ext cx="7696200" cy="1062376"/>
          </a:xfrm>
        </p:spPr>
        <p:txBody>
          <a:bodyPr>
            <a:normAutofit fontScale="62500" lnSpcReduction="20000"/>
          </a:bodyPr>
          <a:lstStyle/>
          <a:p>
            <a:pPr algn="ctr"/>
            <a:r>
              <a:rPr lang="en-US" sz="3800" dirty="0" smtClean="0"/>
              <a:t>Department of Human Resources</a:t>
            </a:r>
          </a:p>
          <a:p>
            <a:pPr algn="ctr"/>
            <a:r>
              <a:rPr lang="en-US" sz="3800" dirty="0" smtClean="0"/>
              <a:t>Metropolitan Government of Nashville &amp; Davidson County</a:t>
            </a:r>
          </a:p>
          <a:p>
            <a:pPr algn="ctr"/>
            <a:endParaRPr lang="en-US" dirty="0"/>
          </a:p>
        </p:txBody>
      </p:sp>
    </p:spTree>
    <p:extLst>
      <p:ext uri="{BB962C8B-B14F-4D97-AF65-F5344CB8AC3E}">
        <p14:creationId xmlns:p14="http://schemas.microsoft.com/office/powerpoint/2010/main" val="1605318147"/>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algn="r" eaLnBrk="1" hangingPunct="1"/>
            <a:r>
              <a:rPr lang="en-US" altLang="en-US" dirty="0" smtClean="0"/>
              <a:t>Substantial Benefits</a:t>
            </a:r>
          </a:p>
        </p:txBody>
      </p:sp>
      <p:sp>
        <p:nvSpPr>
          <p:cNvPr id="15363" name="Rectangle 3"/>
          <p:cNvSpPr>
            <a:spLocks noGrp="1" noChangeArrowheads="1"/>
          </p:cNvSpPr>
          <p:nvPr>
            <p:ph idx="1"/>
          </p:nvPr>
        </p:nvSpPr>
        <p:spPr>
          <a:xfrm>
            <a:off x="990600" y="1219200"/>
            <a:ext cx="7854950" cy="5562600"/>
          </a:xfrm>
        </p:spPr>
        <p:txBody>
          <a:bodyPr>
            <a:normAutofit fontScale="55000" lnSpcReduction="20000"/>
          </a:bodyPr>
          <a:lstStyle/>
          <a:p>
            <a:pPr eaLnBrk="1" hangingPunct="1">
              <a:buFont typeface="Wingdings" pitchFamily="2" charset="2"/>
              <a:buNone/>
            </a:pPr>
            <a:r>
              <a:rPr lang="en-US" altLang="en-US" sz="4500" u="sng" dirty="0" smtClean="0"/>
              <a:t>For Metro</a:t>
            </a:r>
            <a:r>
              <a:rPr lang="en-US" altLang="en-US" sz="4500" dirty="0" smtClean="0"/>
              <a:t>:</a:t>
            </a:r>
          </a:p>
          <a:p>
            <a:pPr>
              <a:buFont typeface="Wingdings" panose="05000000000000000000" pitchFamily="2" charset="2"/>
              <a:buChar char="§"/>
            </a:pPr>
            <a:r>
              <a:rPr lang="en-US" altLang="en-US" dirty="0" smtClean="0"/>
              <a:t>Greater results for all customers</a:t>
            </a:r>
          </a:p>
          <a:p>
            <a:pPr>
              <a:buFont typeface="Wingdings" panose="05000000000000000000" pitchFamily="2" charset="2"/>
              <a:buChar char="§"/>
            </a:pPr>
            <a:r>
              <a:rPr lang="en-US" altLang="en-US" dirty="0"/>
              <a:t>G</a:t>
            </a:r>
            <a:r>
              <a:rPr lang="en-US" altLang="en-US" dirty="0" smtClean="0"/>
              <a:t>reater accountability and greater alignment</a:t>
            </a:r>
          </a:p>
          <a:p>
            <a:pPr>
              <a:lnSpc>
                <a:spcPct val="90000"/>
              </a:lnSpc>
              <a:buSzTx/>
              <a:buFont typeface="Wingdings" panose="05000000000000000000" pitchFamily="2" charset="2"/>
              <a:buChar char="§"/>
            </a:pPr>
            <a:r>
              <a:rPr lang="en-US" altLang="en-US" dirty="0"/>
              <a:t>Creates documentation for future personnel </a:t>
            </a:r>
            <a:r>
              <a:rPr lang="en-US" altLang="en-US" dirty="0" smtClean="0"/>
              <a:t>decisions</a:t>
            </a:r>
          </a:p>
          <a:p>
            <a:pPr>
              <a:lnSpc>
                <a:spcPct val="90000"/>
              </a:lnSpc>
              <a:buSzTx/>
              <a:buFont typeface="Wingdings" panose="05000000000000000000" pitchFamily="2" charset="2"/>
              <a:buChar char="§"/>
            </a:pPr>
            <a:r>
              <a:rPr lang="en-US" altLang="en-US" dirty="0" smtClean="0"/>
              <a:t>Improves </a:t>
            </a:r>
            <a:r>
              <a:rPr lang="en-US" altLang="en-US" dirty="0"/>
              <a:t>performance</a:t>
            </a:r>
          </a:p>
          <a:p>
            <a:pPr>
              <a:lnSpc>
                <a:spcPct val="90000"/>
              </a:lnSpc>
              <a:buSzTx/>
              <a:buFont typeface="Wingdings" panose="05000000000000000000" pitchFamily="2" charset="2"/>
              <a:buChar char="§"/>
            </a:pPr>
            <a:r>
              <a:rPr lang="en-US" altLang="en-US" dirty="0"/>
              <a:t>Improves </a:t>
            </a:r>
            <a:r>
              <a:rPr lang="en-US" altLang="en-US" dirty="0" smtClean="0"/>
              <a:t>morale</a:t>
            </a:r>
          </a:p>
          <a:p>
            <a:pPr marL="82296" indent="0">
              <a:lnSpc>
                <a:spcPct val="90000"/>
              </a:lnSpc>
              <a:buSzTx/>
              <a:buNone/>
            </a:pPr>
            <a:endParaRPr lang="en-US" altLang="en-US" sz="1800" dirty="0"/>
          </a:p>
          <a:p>
            <a:pPr marL="82296" indent="0" eaLnBrk="1" hangingPunct="1">
              <a:buNone/>
            </a:pPr>
            <a:r>
              <a:rPr lang="en-US" altLang="en-US" sz="4500" u="sng" dirty="0" smtClean="0"/>
              <a:t>For the employee</a:t>
            </a:r>
            <a:r>
              <a:rPr lang="en-US" altLang="en-US" sz="4500" dirty="0" smtClean="0"/>
              <a:t>:</a:t>
            </a:r>
          </a:p>
          <a:p>
            <a:pPr>
              <a:buFont typeface="Wingdings" panose="05000000000000000000" pitchFamily="2" charset="2"/>
              <a:buChar char="§"/>
            </a:pPr>
            <a:r>
              <a:rPr lang="en-US" altLang="en-US" dirty="0"/>
              <a:t>Employees feel valued</a:t>
            </a:r>
          </a:p>
          <a:p>
            <a:pPr>
              <a:buFont typeface="Wingdings" panose="05000000000000000000" pitchFamily="2" charset="2"/>
              <a:buChar char="§"/>
            </a:pPr>
            <a:r>
              <a:rPr lang="en-US" altLang="en-US" dirty="0" smtClean="0"/>
              <a:t>Better </a:t>
            </a:r>
            <a:r>
              <a:rPr lang="en-US" altLang="en-US" dirty="0"/>
              <a:t>communication with staff</a:t>
            </a:r>
          </a:p>
          <a:p>
            <a:pPr>
              <a:buFont typeface="Wingdings" panose="05000000000000000000" pitchFamily="2" charset="2"/>
              <a:buChar char="§"/>
            </a:pPr>
            <a:r>
              <a:rPr lang="en-US" altLang="en-US" dirty="0" smtClean="0"/>
              <a:t>Fair and consistent evaluations </a:t>
            </a:r>
          </a:p>
          <a:p>
            <a:pPr lvl="1" eaLnBrk="1" hangingPunct="1">
              <a:buFont typeface="Wingdings" panose="05000000000000000000" pitchFamily="2" charset="2"/>
              <a:buChar char="§"/>
            </a:pPr>
            <a:endParaRPr lang="en-US" altLang="en-US" sz="1400" dirty="0" smtClean="0"/>
          </a:p>
          <a:p>
            <a:pPr marL="82296" indent="0" eaLnBrk="1" hangingPunct="1">
              <a:buNone/>
            </a:pPr>
            <a:r>
              <a:rPr lang="en-US" altLang="en-US" sz="4500" u="sng" dirty="0" smtClean="0"/>
              <a:t>For You…The Manager</a:t>
            </a:r>
            <a:r>
              <a:rPr lang="en-US" altLang="en-US" sz="4500" dirty="0" smtClean="0"/>
              <a:t>:</a:t>
            </a:r>
          </a:p>
          <a:p>
            <a:pPr>
              <a:buFont typeface="Wingdings" panose="05000000000000000000" pitchFamily="2" charset="2"/>
              <a:buChar char="§"/>
            </a:pPr>
            <a:r>
              <a:rPr lang="en-US" altLang="en-US" dirty="0"/>
              <a:t>Improved measures for entire department</a:t>
            </a:r>
          </a:p>
          <a:p>
            <a:pPr>
              <a:buFont typeface="Wingdings" panose="05000000000000000000" pitchFamily="2" charset="2"/>
              <a:buChar char="§"/>
            </a:pPr>
            <a:r>
              <a:rPr lang="en-US" altLang="en-US" dirty="0" smtClean="0"/>
              <a:t>Resolve grievances</a:t>
            </a:r>
          </a:p>
          <a:p>
            <a:pPr>
              <a:buFont typeface="Wingdings" panose="05000000000000000000" pitchFamily="2" charset="2"/>
              <a:buChar char="§"/>
            </a:pPr>
            <a:r>
              <a:rPr lang="en-US" altLang="en-US" dirty="0" smtClean="0"/>
              <a:t>Strengthen </a:t>
            </a:r>
            <a:r>
              <a:rPr lang="en-US" altLang="en-US" dirty="0"/>
              <a:t>bonds</a:t>
            </a:r>
          </a:p>
          <a:p>
            <a:pPr>
              <a:buFont typeface="Wingdings" panose="05000000000000000000" pitchFamily="2" charset="2"/>
              <a:buChar char="§"/>
            </a:pPr>
            <a:r>
              <a:rPr lang="en-US" altLang="en-US" dirty="0" smtClean="0"/>
              <a:t>Oversight </a:t>
            </a:r>
            <a:r>
              <a:rPr lang="en-US" altLang="en-US" dirty="0"/>
              <a:t>on current projects</a:t>
            </a:r>
          </a:p>
          <a:p>
            <a:pPr>
              <a:buFont typeface="Wingdings" panose="05000000000000000000" pitchFamily="2" charset="2"/>
              <a:buChar char="§"/>
            </a:pPr>
            <a:r>
              <a:rPr lang="en-US" altLang="en-US" dirty="0" smtClean="0"/>
              <a:t>Assess </a:t>
            </a:r>
            <a:r>
              <a:rPr lang="en-US" altLang="en-US" dirty="0"/>
              <a:t>training needs of your </a:t>
            </a:r>
            <a:r>
              <a:rPr lang="en-US" altLang="en-US" dirty="0" smtClean="0"/>
              <a:t>team</a:t>
            </a:r>
          </a:p>
          <a:p>
            <a:pPr>
              <a:buFont typeface="Wingdings" panose="05000000000000000000" pitchFamily="2" charset="2"/>
              <a:buChar char="§"/>
            </a:pPr>
            <a:endParaRPr lang="en-US" altLang="en-US" dirty="0"/>
          </a:p>
          <a:p>
            <a:pPr lvl="1" eaLnBrk="1" hangingPunct="1"/>
            <a:endParaRPr lang="en-US" altLang="en-US" sz="1400" dirty="0" smtClean="0"/>
          </a:p>
        </p:txBody>
      </p:sp>
    </p:spTree>
    <p:extLst>
      <p:ext uri="{BB962C8B-B14F-4D97-AF65-F5344CB8AC3E}">
        <p14:creationId xmlns:p14="http://schemas.microsoft.com/office/powerpoint/2010/main" val="1360759940"/>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74638"/>
            <a:ext cx="8001000" cy="1143000"/>
          </a:xfrm>
        </p:spPr>
        <p:txBody>
          <a:bodyPr>
            <a:normAutofit fontScale="90000"/>
          </a:bodyPr>
          <a:lstStyle/>
          <a:p>
            <a:pPr algn="r"/>
            <a:r>
              <a:rPr lang="en-US" dirty="0" smtClean="0">
                <a:solidFill>
                  <a:schemeClr val="accent5">
                    <a:lumMod val="50000"/>
                  </a:schemeClr>
                </a:solidFill>
              </a:rPr>
              <a:t>Metro and The Performance Management Process</a:t>
            </a:r>
            <a:endParaRPr lang="en-US" dirty="0">
              <a:solidFill>
                <a:schemeClr val="accent5">
                  <a:lumMod val="50000"/>
                </a:schemeClr>
              </a:solidFill>
            </a:endParaRPr>
          </a:p>
        </p:txBody>
      </p:sp>
      <p:pic>
        <p:nvPicPr>
          <p:cNvPr id="36866" name="Picture 2" descr="C:\Users\mawilson\Desktop\business-profit-graph_29984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905000"/>
            <a:ext cx="7676788" cy="3806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6294944"/>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74638"/>
            <a:ext cx="7790688" cy="1143000"/>
          </a:xfrm>
        </p:spPr>
        <p:txBody>
          <a:bodyPr>
            <a:normAutofit fontScale="90000"/>
          </a:bodyPr>
          <a:lstStyle/>
          <a:p>
            <a:pPr algn="r"/>
            <a:r>
              <a:rPr lang="en-US" sz="4000" dirty="0">
                <a:solidFill>
                  <a:schemeClr val="accent5">
                    <a:lumMod val="50000"/>
                  </a:schemeClr>
                </a:solidFill>
              </a:rPr>
              <a:t>What Does History and Research </a:t>
            </a:r>
            <a:r>
              <a:rPr lang="en-US" sz="4000" dirty="0" smtClean="0">
                <a:solidFill>
                  <a:schemeClr val="accent5">
                    <a:lumMod val="50000"/>
                  </a:schemeClr>
                </a:solidFill>
              </a:rPr>
              <a:t>Teach Us About </a:t>
            </a:r>
            <a:r>
              <a:rPr lang="en-US" sz="4000" dirty="0">
                <a:solidFill>
                  <a:schemeClr val="accent5">
                    <a:lumMod val="50000"/>
                  </a:schemeClr>
                </a:solidFill>
              </a:rPr>
              <a:t>Performance Evaluations?</a:t>
            </a:r>
            <a:endParaRPr lang="en-US" dirty="0">
              <a:solidFill>
                <a:schemeClr val="accent5">
                  <a:lumMod val="50000"/>
                </a:schemeClr>
              </a:solidFill>
            </a:endParaRPr>
          </a:p>
        </p:txBody>
      </p:sp>
      <p:sp>
        <p:nvSpPr>
          <p:cNvPr id="3" name="Content Placeholder 2"/>
          <p:cNvSpPr>
            <a:spLocks noGrp="1"/>
          </p:cNvSpPr>
          <p:nvPr>
            <p:ph idx="1"/>
          </p:nvPr>
        </p:nvSpPr>
        <p:spPr>
          <a:xfrm>
            <a:off x="990600" y="1600200"/>
            <a:ext cx="7943088" cy="4648200"/>
          </a:xfrm>
        </p:spPr>
        <p:txBody>
          <a:bodyPr>
            <a:normAutofit/>
          </a:bodyPr>
          <a:lstStyle/>
          <a:p>
            <a:pPr>
              <a:buFont typeface="Wingdings" panose="05000000000000000000" pitchFamily="2" charset="2"/>
              <a:buChar char="§"/>
            </a:pPr>
            <a:r>
              <a:rPr lang="en-US" dirty="0" smtClean="0"/>
              <a:t>History, research, and even neuroscience, all point to the fact that the traditional models of performance evaluations are typically viewed as stressful and punitive, and can actually negatively impact behavior in the workplace.</a:t>
            </a:r>
          </a:p>
          <a:p>
            <a:pPr>
              <a:buFont typeface="Wingdings" panose="05000000000000000000" pitchFamily="2" charset="2"/>
              <a:buChar char="§"/>
            </a:pPr>
            <a:endParaRPr lang="en-US" sz="1200" dirty="0" smtClean="0"/>
          </a:p>
          <a:p>
            <a:endParaRPr lang="en-US" dirty="0" smtClean="0"/>
          </a:p>
          <a:p>
            <a:endParaRPr lang="en-US" dirty="0"/>
          </a:p>
        </p:txBody>
      </p:sp>
    </p:spTree>
    <p:extLst>
      <p:ext uri="{BB962C8B-B14F-4D97-AF65-F5344CB8AC3E}">
        <p14:creationId xmlns:p14="http://schemas.microsoft.com/office/powerpoint/2010/main" val="1644575022"/>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XrnfSeMXSO0"/>
          <p:cNvPicPr>
            <a:picLocks noGrp="1" noRot="1" noChangeAspect="1"/>
          </p:cNvPicPr>
          <p:nvPr>
            <p:ph idx="1"/>
            <a:videoFile r:link="rId1"/>
          </p:nvPr>
        </p:nvPicPr>
        <p:blipFill>
          <a:blip r:embed="rId3"/>
          <a:stretch>
            <a:fillRect/>
          </a:stretch>
        </p:blipFill>
        <p:spPr>
          <a:xfrm>
            <a:off x="1730375" y="1905000"/>
            <a:ext cx="6908800" cy="3886200"/>
          </a:xfrm>
          <a:prstGeom prst="rect">
            <a:avLst/>
          </a:prstGeom>
          <a:effectLst>
            <a:outerShdw blurRad="63500" sx="102000" sy="102000" algn="ctr" rotWithShape="0">
              <a:prstClr val="black">
                <a:alpha val="40000"/>
              </a:prstClr>
            </a:outerShdw>
          </a:effectLst>
        </p:spPr>
      </p:pic>
      <p:sp>
        <p:nvSpPr>
          <p:cNvPr id="5" name="Title 1"/>
          <p:cNvSpPr>
            <a:spLocks noGrp="1"/>
          </p:cNvSpPr>
          <p:nvPr>
            <p:ph type="title"/>
          </p:nvPr>
        </p:nvSpPr>
        <p:spPr>
          <a:xfrm>
            <a:off x="1143000" y="274638"/>
            <a:ext cx="7790688" cy="1143000"/>
          </a:xfrm>
        </p:spPr>
        <p:txBody>
          <a:bodyPr>
            <a:normAutofit fontScale="90000"/>
          </a:bodyPr>
          <a:lstStyle/>
          <a:p>
            <a:pPr algn="r"/>
            <a:r>
              <a:rPr lang="en-US" sz="4000" dirty="0">
                <a:solidFill>
                  <a:schemeClr val="accent5">
                    <a:lumMod val="50000"/>
                  </a:schemeClr>
                </a:solidFill>
              </a:rPr>
              <a:t>What Does History and Research </a:t>
            </a:r>
            <a:r>
              <a:rPr lang="en-US" sz="4000" dirty="0" smtClean="0">
                <a:solidFill>
                  <a:schemeClr val="accent5">
                    <a:lumMod val="50000"/>
                  </a:schemeClr>
                </a:solidFill>
              </a:rPr>
              <a:t>Teach Us About </a:t>
            </a:r>
            <a:r>
              <a:rPr lang="en-US" sz="4000" dirty="0">
                <a:solidFill>
                  <a:schemeClr val="accent5">
                    <a:lumMod val="50000"/>
                  </a:schemeClr>
                </a:solidFill>
              </a:rPr>
              <a:t>Performance Evaluations?</a:t>
            </a:r>
            <a:endParaRPr lang="en-US" dirty="0">
              <a:solidFill>
                <a:schemeClr val="accent5">
                  <a:lumMod val="50000"/>
                </a:schemeClr>
              </a:solidFill>
            </a:endParaRPr>
          </a:p>
        </p:txBody>
      </p:sp>
    </p:spTree>
    <p:extLst>
      <p:ext uri="{BB962C8B-B14F-4D97-AF65-F5344CB8AC3E}">
        <p14:creationId xmlns:p14="http://schemas.microsoft.com/office/powerpoint/2010/main" val="3127126462"/>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74638"/>
            <a:ext cx="7790688" cy="1143000"/>
          </a:xfrm>
        </p:spPr>
        <p:txBody>
          <a:bodyPr>
            <a:normAutofit fontScale="90000"/>
          </a:bodyPr>
          <a:lstStyle/>
          <a:p>
            <a:pPr algn="r"/>
            <a:r>
              <a:rPr lang="en-US" sz="4000" dirty="0">
                <a:solidFill>
                  <a:schemeClr val="accent5">
                    <a:lumMod val="50000"/>
                  </a:schemeClr>
                </a:solidFill>
              </a:rPr>
              <a:t>What Does History and Research </a:t>
            </a:r>
            <a:r>
              <a:rPr lang="en-US" sz="4000" dirty="0" smtClean="0">
                <a:solidFill>
                  <a:schemeClr val="accent5">
                    <a:lumMod val="50000"/>
                  </a:schemeClr>
                </a:solidFill>
              </a:rPr>
              <a:t>Teach Us About </a:t>
            </a:r>
            <a:r>
              <a:rPr lang="en-US" sz="4000" dirty="0">
                <a:solidFill>
                  <a:schemeClr val="accent5">
                    <a:lumMod val="50000"/>
                  </a:schemeClr>
                </a:solidFill>
              </a:rPr>
              <a:t>Performance Evaluations?</a:t>
            </a:r>
            <a:endParaRPr lang="en-US" dirty="0">
              <a:solidFill>
                <a:schemeClr val="accent5">
                  <a:lumMod val="50000"/>
                </a:schemeClr>
              </a:solidFill>
            </a:endParaRPr>
          </a:p>
        </p:txBody>
      </p:sp>
      <p:sp>
        <p:nvSpPr>
          <p:cNvPr id="3" name="Content Placeholder 2"/>
          <p:cNvSpPr>
            <a:spLocks noGrp="1"/>
          </p:cNvSpPr>
          <p:nvPr>
            <p:ph idx="1"/>
          </p:nvPr>
        </p:nvSpPr>
        <p:spPr>
          <a:xfrm>
            <a:off x="990600" y="1600200"/>
            <a:ext cx="7943088" cy="4648200"/>
          </a:xfrm>
        </p:spPr>
        <p:txBody>
          <a:bodyPr>
            <a:normAutofit/>
          </a:bodyPr>
          <a:lstStyle/>
          <a:p>
            <a:pPr>
              <a:buFont typeface="Wingdings" panose="05000000000000000000" pitchFamily="2" charset="2"/>
              <a:buChar char="§"/>
            </a:pPr>
            <a:endParaRPr lang="en-US" sz="1200" dirty="0" smtClean="0"/>
          </a:p>
          <a:p>
            <a:pPr>
              <a:spcBef>
                <a:spcPts val="0"/>
              </a:spcBef>
              <a:buFont typeface="Wingdings" panose="05000000000000000000" pitchFamily="2" charset="2"/>
              <a:buChar char="§"/>
            </a:pPr>
            <a:r>
              <a:rPr lang="en-US" dirty="0" smtClean="0"/>
              <a:t>Like many organizations in both the public and private sectors, Metro recognizes the need to evolve the performance management process, continually revising our current practices to be more positive and engaging in order to creating an environment of employee development and collaboration.</a:t>
            </a:r>
          </a:p>
          <a:p>
            <a:endParaRPr lang="en-US" dirty="0" smtClean="0"/>
          </a:p>
          <a:p>
            <a:endParaRPr lang="en-US" dirty="0"/>
          </a:p>
        </p:txBody>
      </p:sp>
    </p:spTree>
    <p:extLst>
      <p:ext uri="{BB962C8B-B14F-4D97-AF65-F5344CB8AC3E}">
        <p14:creationId xmlns:p14="http://schemas.microsoft.com/office/powerpoint/2010/main" val="3960284706"/>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1132332" y="458722"/>
            <a:ext cx="280670" cy="367665"/>
          </a:xfrm>
          <a:custGeom>
            <a:avLst/>
            <a:gdLst/>
            <a:ahLst/>
            <a:cxnLst/>
            <a:rect l="l" t="t" r="r" b="b"/>
            <a:pathLst>
              <a:path w="280670" h="367665">
                <a:moveTo>
                  <a:pt x="114312" y="0"/>
                </a:moveTo>
                <a:lnTo>
                  <a:pt x="0" y="0"/>
                </a:lnTo>
                <a:lnTo>
                  <a:pt x="0" y="367283"/>
                </a:lnTo>
                <a:lnTo>
                  <a:pt x="106502" y="367283"/>
                </a:lnTo>
                <a:lnTo>
                  <a:pt x="145322" y="364126"/>
                </a:lnTo>
                <a:lnTo>
                  <a:pt x="209409" y="339155"/>
                </a:lnTo>
                <a:lnTo>
                  <a:pt x="254446" y="290165"/>
                </a:lnTo>
                <a:lnTo>
                  <a:pt x="256362" y="285788"/>
                </a:lnTo>
                <a:lnTo>
                  <a:pt x="88912" y="285788"/>
                </a:lnTo>
                <a:lnTo>
                  <a:pt x="88912" y="80441"/>
                </a:lnTo>
                <a:lnTo>
                  <a:pt x="260342" y="80441"/>
                </a:lnTo>
                <a:lnTo>
                  <a:pt x="256096" y="70919"/>
                </a:lnTo>
                <a:lnTo>
                  <a:pt x="237426" y="45516"/>
                </a:lnTo>
                <a:lnTo>
                  <a:pt x="213244" y="25899"/>
                </a:lnTo>
                <a:lnTo>
                  <a:pt x="184665" y="11642"/>
                </a:lnTo>
                <a:lnTo>
                  <a:pt x="151688" y="2943"/>
                </a:lnTo>
                <a:lnTo>
                  <a:pt x="114312" y="0"/>
                </a:lnTo>
                <a:close/>
              </a:path>
              <a:path w="280670" h="367665">
                <a:moveTo>
                  <a:pt x="260342" y="80441"/>
                </a:moveTo>
                <a:lnTo>
                  <a:pt x="115290" y="80441"/>
                </a:lnTo>
                <a:lnTo>
                  <a:pt x="132361" y="82013"/>
                </a:lnTo>
                <a:lnTo>
                  <a:pt x="147046" y="86661"/>
                </a:lnTo>
                <a:lnTo>
                  <a:pt x="177701" y="118463"/>
                </a:lnTo>
                <a:lnTo>
                  <a:pt x="186493" y="156135"/>
                </a:lnTo>
                <a:lnTo>
                  <a:pt x="187591" y="179933"/>
                </a:lnTo>
                <a:lnTo>
                  <a:pt x="186478" y="205141"/>
                </a:lnTo>
                <a:lnTo>
                  <a:pt x="177293" y="244836"/>
                </a:lnTo>
                <a:lnTo>
                  <a:pt x="144238" y="279303"/>
                </a:lnTo>
                <a:lnTo>
                  <a:pt x="108457" y="285788"/>
                </a:lnTo>
                <a:lnTo>
                  <a:pt x="256362" y="285788"/>
                </a:lnTo>
                <a:lnTo>
                  <a:pt x="268812" y="257336"/>
                </a:lnTo>
                <a:lnTo>
                  <a:pt x="277499" y="219150"/>
                </a:lnTo>
                <a:lnTo>
                  <a:pt x="280416" y="175704"/>
                </a:lnTo>
                <a:lnTo>
                  <a:pt x="277683" y="136013"/>
                </a:lnTo>
                <a:lnTo>
                  <a:pt x="269546" y="101085"/>
                </a:lnTo>
                <a:lnTo>
                  <a:pt x="260342" y="80441"/>
                </a:lnTo>
                <a:close/>
              </a:path>
            </a:pathLst>
          </a:custGeom>
          <a:solidFill>
            <a:srgbClr val="000000"/>
          </a:solidFill>
        </p:spPr>
        <p:txBody>
          <a:bodyPr wrap="square" lIns="0" tIns="0" rIns="0" bIns="0" rtlCol="0"/>
          <a:lstStyle/>
          <a:p>
            <a:endParaRPr/>
          </a:p>
        </p:txBody>
      </p:sp>
      <p:sp>
        <p:nvSpPr>
          <p:cNvPr id="4" name="object 4"/>
          <p:cNvSpPr/>
          <p:nvPr/>
        </p:nvSpPr>
        <p:spPr>
          <a:xfrm>
            <a:off x="1706880" y="457200"/>
            <a:ext cx="83820" cy="368935"/>
          </a:xfrm>
          <a:custGeom>
            <a:avLst/>
            <a:gdLst/>
            <a:ahLst/>
            <a:cxnLst/>
            <a:rect l="l" t="t" r="r" b="b"/>
            <a:pathLst>
              <a:path w="83819" h="368934">
                <a:moveTo>
                  <a:pt x="0" y="0"/>
                </a:moveTo>
                <a:lnTo>
                  <a:pt x="83819" y="0"/>
                </a:lnTo>
                <a:lnTo>
                  <a:pt x="83819" y="368808"/>
                </a:lnTo>
                <a:lnTo>
                  <a:pt x="0" y="368808"/>
                </a:lnTo>
                <a:lnTo>
                  <a:pt x="0" y="0"/>
                </a:lnTo>
                <a:close/>
              </a:path>
            </a:pathLst>
          </a:custGeom>
          <a:solidFill>
            <a:srgbClr val="000000"/>
          </a:solidFill>
        </p:spPr>
        <p:txBody>
          <a:bodyPr wrap="square" lIns="0" tIns="0" rIns="0" bIns="0" rtlCol="0"/>
          <a:lstStyle/>
          <a:p>
            <a:endParaRPr/>
          </a:p>
        </p:txBody>
      </p:sp>
      <p:sp>
        <p:nvSpPr>
          <p:cNvPr id="5" name="object 5"/>
          <p:cNvSpPr/>
          <p:nvPr/>
        </p:nvSpPr>
        <p:spPr>
          <a:xfrm>
            <a:off x="1825753" y="548636"/>
            <a:ext cx="243840" cy="280670"/>
          </a:xfrm>
          <a:custGeom>
            <a:avLst/>
            <a:gdLst/>
            <a:ahLst/>
            <a:cxnLst/>
            <a:rect l="l" t="t" r="r" b="b"/>
            <a:pathLst>
              <a:path w="243840" h="280669">
                <a:moveTo>
                  <a:pt x="122885" y="0"/>
                </a:moveTo>
                <a:lnTo>
                  <a:pt x="70510" y="9324"/>
                </a:lnTo>
                <a:lnTo>
                  <a:pt x="31927" y="36766"/>
                </a:lnTo>
                <a:lnTo>
                  <a:pt x="7981" y="80745"/>
                </a:lnTo>
                <a:lnTo>
                  <a:pt x="0" y="139687"/>
                </a:lnTo>
                <a:lnTo>
                  <a:pt x="2013" y="170405"/>
                </a:lnTo>
                <a:lnTo>
                  <a:pt x="18366" y="221952"/>
                </a:lnTo>
                <a:lnTo>
                  <a:pt x="50467" y="259150"/>
                </a:lnTo>
                <a:lnTo>
                  <a:pt x="94679" y="278053"/>
                </a:lnTo>
                <a:lnTo>
                  <a:pt x="120954" y="280416"/>
                </a:lnTo>
                <a:lnTo>
                  <a:pt x="148346" y="278218"/>
                </a:lnTo>
                <a:lnTo>
                  <a:pt x="193342" y="260040"/>
                </a:lnTo>
                <a:lnTo>
                  <a:pt x="225473" y="222983"/>
                </a:lnTo>
                <a:lnTo>
                  <a:pt x="230509" y="211099"/>
                </a:lnTo>
                <a:lnTo>
                  <a:pt x="121920" y="211099"/>
                </a:lnTo>
                <a:lnTo>
                  <a:pt x="112635" y="209934"/>
                </a:lnTo>
                <a:lnTo>
                  <a:pt x="87325" y="170393"/>
                </a:lnTo>
                <a:lnTo>
                  <a:pt x="85153" y="139687"/>
                </a:lnTo>
                <a:lnTo>
                  <a:pt x="85696" y="123361"/>
                </a:lnTo>
                <a:lnTo>
                  <a:pt x="98786" y="79512"/>
                </a:lnTo>
                <a:lnTo>
                  <a:pt x="121920" y="69316"/>
                </a:lnTo>
                <a:lnTo>
                  <a:pt x="229688" y="69316"/>
                </a:lnTo>
                <a:lnTo>
                  <a:pt x="228358" y="66167"/>
                </a:lnTo>
                <a:lnTo>
                  <a:pt x="198831" y="26290"/>
                </a:lnTo>
                <a:lnTo>
                  <a:pt x="156151" y="4071"/>
                </a:lnTo>
                <a:lnTo>
                  <a:pt x="139927" y="1001"/>
                </a:lnTo>
                <a:lnTo>
                  <a:pt x="122885" y="0"/>
                </a:lnTo>
                <a:close/>
              </a:path>
              <a:path w="243840" h="280669">
                <a:moveTo>
                  <a:pt x="229688" y="69316"/>
                </a:moveTo>
                <a:lnTo>
                  <a:pt x="121920" y="69316"/>
                </a:lnTo>
                <a:lnTo>
                  <a:pt x="130791" y="70483"/>
                </a:lnTo>
                <a:lnTo>
                  <a:pt x="138487" y="73915"/>
                </a:lnTo>
                <a:lnTo>
                  <a:pt x="155663" y="109100"/>
                </a:lnTo>
                <a:lnTo>
                  <a:pt x="157721" y="139687"/>
                </a:lnTo>
                <a:lnTo>
                  <a:pt x="157191" y="156029"/>
                </a:lnTo>
                <a:lnTo>
                  <a:pt x="145053" y="200914"/>
                </a:lnTo>
                <a:lnTo>
                  <a:pt x="121920" y="211099"/>
                </a:lnTo>
                <a:lnTo>
                  <a:pt x="230509" y="211099"/>
                </a:lnTo>
                <a:lnTo>
                  <a:pt x="235737" y="198761"/>
                </a:lnTo>
                <a:lnTo>
                  <a:pt x="241829" y="170995"/>
                </a:lnTo>
                <a:lnTo>
                  <a:pt x="243840" y="139687"/>
                </a:lnTo>
                <a:lnTo>
                  <a:pt x="242917" y="119189"/>
                </a:lnTo>
                <a:lnTo>
                  <a:pt x="240090" y="100169"/>
                </a:lnTo>
                <a:lnTo>
                  <a:pt x="235267" y="82528"/>
                </a:lnTo>
                <a:lnTo>
                  <a:pt x="229688" y="69316"/>
                </a:lnTo>
                <a:close/>
              </a:path>
            </a:pathLst>
          </a:custGeom>
          <a:solidFill>
            <a:srgbClr val="000000"/>
          </a:solidFill>
        </p:spPr>
        <p:txBody>
          <a:bodyPr wrap="square" lIns="0" tIns="0" rIns="0" bIns="0" rtlCol="0"/>
          <a:lstStyle/>
          <a:p>
            <a:endParaRPr/>
          </a:p>
        </p:txBody>
      </p:sp>
      <p:sp>
        <p:nvSpPr>
          <p:cNvPr id="6" name="object 6"/>
          <p:cNvSpPr/>
          <p:nvPr/>
        </p:nvSpPr>
        <p:spPr>
          <a:xfrm>
            <a:off x="2103120" y="551687"/>
            <a:ext cx="83820" cy="274320"/>
          </a:xfrm>
          <a:custGeom>
            <a:avLst/>
            <a:gdLst/>
            <a:ahLst/>
            <a:cxnLst/>
            <a:rect l="l" t="t" r="r" b="b"/>
            <a:pathLst>
              <a:path w="83819" h="274319">
                <a:moveTo>
                  <a:pt x="0" y="0"/>
                </a:moveTo>
                <a:lnTo>
                  <a:pt x="83819" y="0"/>
                </a:lnTo>
                <a:lnTo>
                  <a:pt x="83819" y="274320"/>
                </a:lnTo>
                <a:lnTo>
                  <a:pt x="0" y="274320"/>
                </a:lnTo>
                <a:lnTo>
                  <a:pt x="0" y="0"/>
                </a:lnTo>
                <a:close/>
              </a:path>
            </a:pathLst>
          </a:custGeom>
          <a:solidFill>
            <a:srgbClr val="000000"/>
          </a:solidFill>
        </p:spPr>
        <p:txBody>
          <a:bodyPr wrap="square" lIns="0" tIns="0" rIns="0" bIns="0" rtlCol="0"/>
          <a:lstStyle/>
          <a:p>
            <a:endParaRPr/>
          </a:p>
        </p:txBody>
      </p:sp>
      <p:sp>
        <p:nvSpPr>
          <p:cNvPr id="7" name="object 7"/>
          <p:cNvSpPr/>
          <p:nvPr/>
        </p:nvSpPr>
        <p:spPr>
          <a:xfrm>
            <a:off x="2101790" y="457200"/>
            <a:ext cx="83820" cy="62865"/>
          </a:xfrm>
          <a:custGeom>
            <a:avLst/>
            <a:gdLst/>
            <a:ahLst/>
            <a:cxnLst/>
            <a:rect l="l" t="t" r="r" b="b"/>
            <a:pathLst>
              <a:path w="83819" h="62865">
                <a:moveTo>
                  <a:pt x="0" y="0"/>
                </a:moveTo>
                <a:lnTo>
                  <a:pt x="83819" y="0"/>
                </a:lnTo>
                <a:lnTo>
                  <a:pt x="83819" y="62484"/>
                </a:lnTo>
                <a:lnTo>
                  <a:pt x="0" y="62484"/>
                </a:lnTo>
                <a:lnTo>
                  <a:pt x="0" y="0"/>
                </a:lnTo>
                <a:close/>
              </a:path>
            </a:pathLst>
          </a:custGeom>
          <a:solidFill>
            <a:srgbClr val="000000"/>
          </a:solidFill>
        </p:spPr>
        <p:txBody>
          <a:bodyPr wrap="square" lIns="0" tIns="0" rIns="0" bIns="0" rtlCol="0"/>
          <a:lstStyle/>
          <a:p>
            <a:endParaRPr/>
          </a:p>
        </p:txBody>
      </p:sp>
      <p:sp>
        <p:nvSpPr>
          <p:cNvPr id="8" name="object 8"/>
          <p:cNvSpPr/>
          <p:nvPr/>
        </p:nvSpPr>
        <p:spPr>
          <a:xfrm>
            <a:off x="2221990" y="464819"/>
            <a:ext cx="180340" cy="364490"/>
          </a:xfrm>
          <a:custGeom>
            <a:avLst/>
            <a:gdLst/>
            <a:ahLst/>
            <a:cxnLst/>
            <a:rect l="l" t="t" r="r" b="b"/>
            <a:pathLst>
              <a:path w="180339" h="364490">
                <a:moveTo>
                  <a:pt x="115328" y="156705"/>
                </a:moveTo>
                <a:lnTo>
                  <a:pt x="29324" y="156705"/>
                </a:lnTo>
                <a:lnTo>
                  <a:pt x="29324" y="270001"/>
                </a:lnTo>
                <a:lnTo>
                  <a:pt x="34334" y="311826"/>
                </a:lnTo>
                <a:lnTo>
                  <a:pt x="59863" y="351280"/>
                </a:lnTo>
                <a:lnTo>
                  <a:pt x="110439" y="364235"/>
                </a:lnTo>
                <a:lnTo>
                  <a:pt x="120491" y="364038"/>
                </a:lnTo>
                <a:lnTo>
                  <a:pt x="162853" y="356428"/>
                </a:lnTo>
                <a:lnTo>
                  <a:pt x="179831" y="349415"/>
                </a:lnTo>
                <a:lnTo>
                  <a:pt x="179831" y="290118"/>
                </a:lnTo>
                <a:lnTo>
                  <a:pt x="138785" y="290118"/>
                </a:lnTo>
                <a:lnTo>
                  <a:pt x="128524" y="288514"/>
                </a:lnTo>
                <a:lnTo>
                  <a:pt x="121194" y="283633"/>
                </a:lnTo>
                <a:lnTo>
                  <a:pt x="116795" y="275379"/>
                </a:lnTo>
                <a:lnTo>
                  <a:pt x="115328" y="263651"/>
                </a:lnTo>
                <a:lnTo>
                  <a:pt x="115328" y="156705"/>
                </a:lnTo>
                <a:close/>
              </a:path>
              <a:path w="180339" h="364490">
                <a:moveTo>
                  <a:pt x="179831" y="280593"/>
                </a:moveTo>
                <a:lnTo>
                  <a:pt x="167923" y="284760"/>
                </a:lnTo>
                <a:lnTo>
                  <a:pt x="157113" y="287737"/>
                </a:lnTo>
                <a:lnTo>
                  <a:pt x="147401" y="289523"/>
                </a:lnTo>
                <a:lnTo>
                  <a:pt x="138785" y="290118"/>
                </a:lnTo>
                <a:lnTo>
                  <a:pt x="179831" y="290118"/>
                </a:lnTo>
                <a:lnTo>
                  <a:pt x="179831" y="280593"/>
                </a:lnTo>
                <a:close/>
              </a:path>
              <a:path w="180339" h="364490">
                <a:moveTo>
                  <a:pt x="170065" y="85763"/>
                </a:moveTo>
                <a:lnTo>
                  <a:pt x="0" y="85763"/>
                </a:lnTo>
                <a:lnTo>
                  <a:pt x="0" y="156705"/>
                </a:lnTo>
                <a:lnTo>
                  <a:pt x="170065" y="156705"/>
                </a:lnTo>
                <a:lnTo>
                  <a:pt x="170065" y="85763"/>
                </a:lnTo>
                <a:close/>
              </a:path>
              <a:path w="180339" h="364490">
                <a:moveTo>
                  <a:pt x="115328" y="0"/>
                </a:moveTo>
                <a:lnTo>
                  <a:pt x="29324" y="16941"/>
                </a:lnTo>
                <a:lnTo>
                  <a:pt x="29324" y="85763"/>
                </a:lnTo>
                <a:lnTo>
                  <a:pt x="115328" y="85763"/>
                </a:lnTo>
                <a:lnTo>
                  <a:pt x="115328" y="0"/>
                </a:lnTo>
                <a:close/>
              </a:path>
            </a:pathLst>
          </a:custGeom>
          <a:solidFill>
            <a:srgbClr val="000000"/>
          </a:solidFill>
        </p:spPr>
        <p:txBody>
          <a:bodyPr wrap="square" lIns="0" tIns="0" rIns="0" bIns="0" rtlCol="0"/>
          <a:lstStyle/>
          <a:p>
            <a:endParaRPr/>
          </a:p>
        </p:txBody>
      </p:sp>
      <p:sp>
        <p:nvSpPr>
          <p:cNvPr id="9" name="object 9"/>
          <p:cNvSpPr/>
          <p:nvPr/>
        </p:nvSpPr>
        <p:spPr>
          <a:xfrm>
            <a:off x="2417062" y="464819"/>
            <a:ext cx="180340" cy="364490"/>
          </a:xfrm>
          <a:custGeom>
            <a:avLst/>
            <a:gdLst/>
            <a:ahLst/>
            <a:cxnLst/>
            <a:rect l="l" t="t" r="r" b="b"/>
            <a:pathLst>
              <a:path w="180339" h="364490">
                <a:moveTo>
                  <a:pt x="116306" y="156705"/>
                </a:moveTo>
                <a:lnTo>
                  <a:pt x="30302" y="156705"/>
                </a:lnTo>
                <a:lnTo>
                  <a:pt x="30302" y="270001"/>
                </a:lnTo>
                <a:lnTo>
                  <a:pt x="34823" y="311826"/>
                </a:lnTo>
                <a:lnTo>
                  <a:pt x="59878" y="351280"/>
                </a:lnTo>
                <a:lnTo>
                  <a:pt x="111417" y="364235"/>
                </a:lnTo>
                <a:lnTo>
                  <a:pt x="121331" y="364038"/>
                </a:lnTo>
                <a:lnTo>
                  <a:pt x="163342" y="356428"/>
                </a:lnTo>
                <a:lnTo>
                  <a:pt x="179831" y="349415"/>
                </a:lnTo>
                <a:lnTo>
                  <a:pt x="179831" y="290118"/>
                </a:lnTo>
                <a:lnTo>
                  <a:pt x="138785" y="290118"/>
                </a:lnTo>
                <a:lnTo>
                  <a:pt x="129090" y="288514"/>
                </a:lnTo>
                <a:lnTo>
                  <a:pt x="122050" y="283633"/>
                </a:lnTo>
                <a:lnTo>
                  <a:pt x="117757" y="275379"/>
                </a:lnTo>
                <a:lnTo>
                  <a:pt x="116306" y="263651"/>
                </a:lnTo>
                <a:lnTo>
                  <a:pt x="116306" y="156705"/>
                </a:lnTo>
                <a:close/>
              </a:path>
              <a:path w="180339" h="364490">
                <a:moveTo>
                  <a:pt x="179831" y="280593"/>
                </a:moveTo>
                <a:lnTo>
                  <a:pt x="168471" y="284760"/>
                </a:lnTo>
                <a:lnTo>
                  <a:pt x="157841" y="287737"/>
                </a:lnTo>
                <a:lnTo>
                  <a:pt x="147945" y="289523"/>
                </a:lnTo>
                <a:lnTo>
                  <a:pt x="138785" y="290118"/>
                </a:lnTo>
                <a:lnTo>
                  <a:pt x="179831" y="290118"/>
                </a:lnTo>
                <a:lnTo>
                  <a:pt x="179831" y="280593"/>
                </a:lnTo>
                <a:close/>
              </a:path>
              <a:path w="180339" h="364490">
                <a:moveTo>
                  <a:pt x="170065" y="85763"/>
                </a:moveTo>
                <a:lnTo>
                  <a:pt x="0" y="85763"/>
                </a:lnTo>
                <a:lnTo>
                  <a:pt x="0" y="156705"/>
                </a:lnTo>
                <a:lnTo>
                  <a:pt x="170065" y="156705"/>
                </a:lnTo>
                <a:lnTo>
                  <a:pt x="170065" y="85763"/>
                </a:lnTo>
                <a:close/>
              </a:path>
              <a:path w="180339" h="364490">
                <a:moveTo>
                  <a:pt x="116306" y="0"/>
                </a:moveTo>
                <a:lnTo>
                  <a:pt x="30302" y="15887"/>
                </a:lnTo>
                <a:lnTo>
                  <a:pt x="30302" y="85763"/>
                </a:lnTo>
                <a:lnTo>
                  <a:pt x="116306" y="85763"/>
                </a:lnTo>
                <a:lnTo>
                  <a:pt x="116306" y="0"/>
                </a:lnTo>
                <a:close/>
              </a:path>
            </a:pathLst>
          </a:custGeom>
          <a:solidFill>
            <a:srgbClr val="000000"/>
          </a:solidFill>
        </p:spPr>
        <p:txBody>
          <a:bodyPr wrap="square" lIns="0" tIns="0" rIns="0" bIns="0" rtlCol="0"/>
          <a:lstStyle/>
          <a:p>
            <a:endParaRPr/>
          </a:p>
        </p:txBody>
      </p:sp>
      <p:sp>
        <p:nvSpPr>
          <p:cNvPr id="10" name="object 10"/>
          <p:cNvSpPr/>
          <p:nvPr/>
        </p:nvSpPr>
        <p:spPr>
          <a:xfrm>
            <a:off x="2615179" y="548638"/>
            <a:ext cx="238125" cy="280670"/>
          </a:xfrm>
          <a:custGeom>
            <a:avLst/>
            <a:gdLst/>
            <a:ahLst/>
            <a:cxnLst/>
            <a:rect l="l" t="t" r="r" b="b"/>
            <a:pathLst>
              <a:path w="238125" h="280669">
                <a:moveTo>
                  <a:pt x="121805" y="0"/>
                </a:moveTo>
                <a:lnTo>
                  <a:pt x="70037" y="9318"/>
                </a:lnTo>
                <a:lnTo>
                  <a:pt x="32156" y="36753"/>
                </a:lnTo>
                <a:lnTo>
                  <a:pt x="8039" y="81395"/>
                </a:lnTo>
                <a:lnTo>
                  <a:pt x="0" y="141782"/>
                </a:lnTo>
                <a:lnTo>
                  <a:pt x="2177" y="173519"/>
                </a:lnTo>
                <a:lnTo>
                  <a:pt x="19325" y="224782"/>
                </a:lnTo>
                <a:lnTo>
                  <a:pt x="53140" y="260474"/>
                </a:lnTo>
                <a:lnTo>
                  <a:pt x="100697" y="278232"/>
                </a:lnTo>
                <a:lnTo>
                  <a:pt x="129590" y="280415"/>
                </a:lnTo>
                <a:lnTo>
                  <a:pt x="143814" y="280202"/>
                </a:lnTo>
                <a:lnTo>
                  <a:pt x="191043" y="274064"/>
                </a:lnTo>
                <a:lnTo>
                  <a:pt x="221183" y="261518"/>
                </a:lnTo>
                <a:lnTo>
                  <a:pt x="211525" y="214248"/>
                </a:lnTo>
                <a:lnTo>
                  <a:pt x="140309" y="214248"/>
                </a:lnTo>
                <a:lnTo>
                  <a:pt x="128604" y="213461"/>
                </a:lnTo>
                <a:lnTo>
                  <a:pt x="94926" y="194152"/>
                </a:lnTo>
                <a:lnTo>
                  <a:pt x="85750" y="165938"/>
                </a:lnTo>
                <a:lnTo>
                  <a:pt x="237743" y="165938"/>
                </a:lnTo>
                <a:lnTo>
                  <a:pt x="237743" y="123926"/>
                </a:lnTo>
                <a:lnTo>
                  <a:pt x="236645" y="107124"/>
                </a:lnTo>
                <a:lnTo>
                  <a:pt x="87693" y="107124"/>
                </a:lnTo>
                <a:lnTo>
                  <a:pt x="88974" y="96264"/>
                </a:lnTo>
                <a:lnTo>
                  <a:pt x="117612" y="64662"/>
                </a:lnTo>
                <a:lnTo>
                  <a:pt x="124726" y="64071"/>
                </a:lnTo>
                <a:lnTo>
                  <a:pt x="227251" y="64071"/>
                </a:lnTo>
                <a:lnTo>
                  <a:pt x="220893" y="49644"/>
                </a:lnTo>
                <a:lnTo>
                  <a:pt x="207543" y="31508"/>
                </a:lnTo>
                <a:lnTo>
                  <a:pt x="190721" y="17723"/>
                </a:lnTo>
                <a:lnTo>
                  <a:pt x="170884" y="7877"/>
                </a:lnTo>
                <a:lnTo>
                  <a:pt x="147943" y="1969"/>
                </a:lnTo>
                <a:lnTo>
                  <a:pt x="121805" y="0"/>
                </a:lnTo>
                <a:close/>
              </a:path>
              <a:path w="238125" h="280669">
                <a:moveTo>
                  <a:pt x="208521" y="199542"/>
                </a:moveTo>
                <a:lnTo>
                  <a:pt x="171554" y="211591"/>
                </a:lnTo>
                <a:lnTo>
                  <a:pt x="140309" y="214248"/>
                </a:lnTo>
                <a:lnTo>
                  <a:pt x="211525" y="214248"/>
                </a:lnTo>
                <a:lnTo>
                  <a:pt x="208521" y="199542"/>
                </a:lnTo>
                <a:close/>
              </a:path>
              <a:path w="238125" h="280669">
                <a:moveTo>
                  <a:pt x="227251" y="64071"/>
                </a:moveTo>
                <a:lnTo>
                  <a:pt x="124726" y="64071"/>
                </a:lnTo>
                <a:lnTo>
                  <a:pt x="132399" y="64694"/>
                </a:lnTo>
                <a:lnTo>
                  <a:pt x="139339" y="66695"/>
                </a:lnTo>
                <a:lnTo>
                  <a:pt x="160769" y="107124"/>
                </a:lnTo>
                <a:lnTo>
                  <a:pt x="236645" y="107124"/>
                </a:lnTo>
                <a:lnTo>
                  <a:pt x="235902" y="95754"/>
                </a:lnTo>
                <a:lnTo>
                  <a:pt x="230316" y="71026"/>
                </a:lnTo>
                <a:lnTo>
                  <a:pt x="227251" y="64071"/>
                </a:lnTo>
                <a:close/>
              </a:path>
            </a:pathLst>
          </a:custGeom>
          <a:solidFill>
            <a:srgbClr val="000000"/>
          </a:solidFill>
        </p:spPr>
        <p:txBody>
          <a:bodyPr wrap="square" lIns="0" tIns="0" rIns="0" bIns="0" rtlCol="0"/>
          <a:lstStyle/>
          <a:p>
            <a:endParaRPr/>
          </a:p>
        </p:txBody>
      </p:sp>
      <p:sp>
        <p:nvSpPr>
          <p:cNvPr id="11" name="object 11"/>
          <p:cNvSpPr/>
          <p:nvPr/>
        </p:nvSpPr>
        <p:spPr>
          <a:xfrm>
            <a:off x="1437130" y="548638"/>
            <a:ext cx="238125" cy="280670"/>
          </a:xfrm>
          <a:custGeom>
            <a:avLst/>
            <a:gdLst/>
            <a:ahLst/>
            <a:cxnLst/>
            <a:rect l="l" t="t" r="r" b="b"/>
            <a:pathLst>
              <a:path w="238125" h="280669">
                <a:moveTo>
                  <a:pt x="121323" y="0"/>
                </a:moveTo>
                <a:lnTo>
                  <a:pt x="69341" y="9318"/>
                </a:lnTo>
                <a:lnTo>
                  <a:pt x="31305" y="36753"/>
                </a:lnTo>
                <a:lnTo>
                  <a:pt x="7585" y="81395"/>
                </a:lnTo>
                <a:lnTo>
                  <a:pt x="0" y="141782"/>
                </a:lnTo>
                <a:lnTo>
                  <a:pt x="2049" y="173519"/>
                </a:lnTo>
                <a:lnTo>
                  <a:pt x="18988" y="224782"/>
                </a:lnTo>
                <a:lnTo>
                  <a:pt x="52783" y="260474"/>
                </a:lnTo>
                <a:lnTo>
                  <a:pt x="100143" y="278232"/>
                </a:lnTo>
                <a:lnTo>
                  <a:pt x="129146" y="280415"/>
                </a:lnTo>
                <a:lnTo>
                  <a:pt x="143837" y="280202"/>
                </a:lnTo>
                <a:lnTo>
                  <a:pt x="190863" y="274064"/>
                </a:lnTo>
                <a:lnTo>
                  <a:pt x="222097" y="261518"/>
                </a:lnTo>
                <a:lnTo>
                  <a:pt x="211646" y="214248"/>
                </a:lnTo>
                <a:lnTo>
                  <a:pt x="139903" y="214248"/>
                </a:lnTo>
                <a:lnTo>
                  <a:pt x="128151" y="213461"/>
                </a:lnTo>
                <a:lnTo>
                  <a:pt x="94355" y="194152"/>
                </a:lnTo>
                <a:lnTo>
                  <a:pt x="86093" y="165938"/>
                </a:lnTo>
                <a:lnTo>
                  <a:pt x="237744" y="165938"/>
                </a:lnTo>
                <a:lnTo>
                  <a:pt x="237744" y="123926"/>
                </a:lnTo>
                <a:lnTo>
                  <a:pt x="236641" y="107124"/>
                </a:lnTo>
                <a:lnTo>
                  <a:pt x="87071" y="107124"/>
                </a:lnTo>
                <a:lnTo>
                  <a:pt x="88927" y="96264"/>
                </a:lnTo>
                <a:lnTo>
                  <a:pt x="117129" y="64662"/>
                </a:lnTo>
                <a:lnTo>
                  <a:pt x="124256" y="64071"/>
                </a:lnTo>
                <a:lnTo>
                  <a:pt x="227208" y="64071"/>
                </a:lnTo>
                <a:lnTo>
                  <a:pt x="220824" y="49644"/>
                </a:lnTo>
                <a:lnTo>
                  <a:pt x="207416" y="31508"/>
                </a:lnTo>
                <a:lnTo>
                  <a:pt x="190522" y="17723"/>
                </a:lnTo>
                <a:lnTo>
                  <a:pt x="170603" y="7877"/>
                </a:lnTo>
                <a:lnTo>
                  <a:pt x="147567" y="1969"/>
                </a:lnTo>
                <a:lnTo>
                  <a:pt x="121323" y="0"/>
                </a:lnTo>
                <a:close/>
              </a:path>
              <a:path w="238125" h="280669">
                <a:moveTo>
                  <a:pt x="208394" y="199542"/>
                </a:moveTo>
                <a:lnTo>
                  <a:pt x="171280" y="211591"/>
                </a:lnTo>
                <a:lnTo>
                  <a:pt x="139903" y="214248"/>
                </a:lnTo>
                <a:lnTo>
                  <a:pt x="211646" y="214248"/>
                </a:lnTo>
                <a:lnTo>
                  <a:pt x="208394" y="199542"/>
                </a:lnTo>
                <a:close/>
              </a:path>
              <a:path w="238125" h="280669">
                <a:moveTo>
                  <a:pt x="227208" y="64071"/>
                </a:moveTo>
                <a:lnTo>
                  <a:pt x="124256" y="64071"/>
                </a:lnTo>
                <a:lnTo>
                  <a:pt x="131959" y="64694"/>
                </a:lnTo>
                <a:lnTo>
                  <a:pt x="138931" y="66695"/>
                </a:lnTo>
                <a:lnTo>
                  <a:pt x="160451" y="107124"/>
                </a:lnTo>
                <a:lnTo>
                  <a:pt x="236641" y="107124"/>
                </a:lnTo>
                <a:lnTo>
                  <a:pt x="235894" y="95754"/>
                </a:lnTo>
                <a:lnTo>
                  <a:pt x="230285" y="71026"/>
                </a:lnTo>
                <a:lnTo>
                  <a:pt x="227208" y="64071"/>
                </a:lnTo>
                <a:close/>
              </a:path>
            </a:pathLst>
          </a:custGeom>
          <a:solidFill>
            <a:srgbClr val="000000"/>
          </a:solidFill>
        </p:spPr>
        <p:txBody>
          <a:bodyPr wrap="square" lIns="0" tIns="0" rIns="0" bIns="0" rtlCol="0"/>
          <a:lstStyle/>
          <a:p>
            <a:endParaRPr/>
          </a:p>
        </p:txBody>
      </p:sp>
      <p:sp>
        <p:nvSpPr>
          <p:cNvPr id="12" name="object 12"/>
          <p:cNvSpPr txBox="1"/>
          <p:nvPr/>
        </p:nvSpPr>
        <p:spPr>
          <a:xfrm>
            <a:off x="1143000" y="5844170"/>
            <a:ext cx="5778500" cy="664210"/>
          </a:xfrm>
          <a:prstGeom prst="rect">
            <a:avLst/>
          </a:prstGeom>
        </p:spPr>
        <p:txBody>
          <a:bodyPr vert="horz" wrap="square" lIns="0" tIns="0" rIns="0" bIns="0" rtlCol="0">
            <a:spAutoFit/>
          </a:bodyPr>
          <a:lstStyle/>
          <a:p>
            <a:pPr marL="12700">
              <a:lnSpc>
                <a:spcPct val="100000"/>
              </a:lnSpc>
            </a:pPr>
            <a:r>
              <a:rPr sz="1400" b="1" spc="-5" dirty="0">
                <a:latin typeface="Verdana"/>
                <a:cs typeface="Verdana"/>
              </a:rPr>
              <a:t>Metropolitan </a:t>
            </a:r>
            <a:r>
              <a:rPr sz="1400" b="1" dirty="0">
                <a:latin typeface="Verdana"/>
                <a:cs typeface="Verdana"/>
              </a:rPr>
              <a:t>Government </a:t>
            </a:r>
            <a:r>
              <a:rPr sz="1400" b="1" spc="-5" dirty="0">
                <a:latin typeface="Verdana"/>
                <a:cs typeface="Verdana"/>
              </a:rPr>
              <a:t>of Nashville </a:t>
            </a:r>
            <a:r>
              <a:rPr sz="1400" b="1" dirty="0">
                <a:latin typeface="Verdana"/>
                <a:cs typeface="Verdana"/>
              </a:rPr>
              <a:t>&amp; </a:t>
            </a:r>
            <a:r>
              <a:rPr sz="1400" b="1" spc="-5" dirty="0">
                <a:latin typeface="Verdana"/>
                <a:cs typeface="Verdana"/>
              </a:rPr>
              <a:t>Davidson</a:t>
            </a:r>
            <a:r>
              <a:rPr sz="1400" b="1" spc="-15" dirty="0">
                <a:latin typeface="Verdana"/>
                <a:cs typeface="Verdana"/>
              </a:rPr>
              <a:t> </a:t>
            </a:r>
            <a:r>
              <a:rPr sz="1400" b="1" spc="-5" dirty="0">
                <a:latin typeface="Verdana"/>
                <a:cs typeface="Verdana"/>
              </a:rPr>
              <a:t>County</a:t>
            </a:r>
            <a:endParaRPr sz="1400" dirty="0">
              <a:latin typeface="Verdana"/>
              <a:cs typeface="Verdana"/>
            </a:endParaRPr>
          </a:p>
          <a:p>
            <a:pPr marL="12700">
              <a:lnSpc>
                <a:spcPct val="100000"/>
              </a:lnSpc>
            </a:pPr>
            <a:r>
              <a:rPr sz="1050" dirty="0">
                <a:latin typeface="Verdana"/>
                <a:cs typeface="Verdana"/>
              </a:rPr>
              <a:t>Performance Management System </a:t>
            </a:r>
            <a:r>
              <a:rPr sz="1050" spc="-5" dirty="0">
                <a:latin typeface="Verdana"/>
                <a:cs typeface="Verdana"/>
              </a:rPr>
              <a:t>Review </a:t>
            </a:r>
            <a:r>
              <a:rPr sz="1050" dirty="0">
                <a:latin typeface="Verdana"/>
                <a:cs typeface="Verdana"/>
              </a:rPr>
              <a:t>&amp;</a:t>
            </a:r>
            <a:r>
              <a:rPr sz="1050" spc="-85" dirty="0">
                <a:latin typeface="Verdana"/>
                <a:cs typeface="Verdana"/>
              </a:rPr>
              <a:t> </a:t>
            </a:r>
            <a:r>
              <a:rPr sz="1050" spc="-5" dirty="0">
                <a:latin typeface="Verdana"/>
                <a:cs typeface="Verdana"/>
              </a:rPr>
              <a:t>Recommendations</a:t>
            </a:r>
            <a:endParaRPr sz="1050" dirty="0">
              <a:latin typeface="Verdana"/>
              <a:cs typeface="Verdana"/>
            </a:endParaRPr>
          </a:p>
          <a:p>
            <a:pPr>
              <a:lnSpc>
                <a:spcPct val="100000"/>
              </a:lnSpc>
              <a:spcBef>
                <a:spcPts val="35"/>
              </a:spcBef>
            </a:pPr>
            <a:endParaRPr sz="950" dirty="0">
              <a:latin typeface="Times New Roman"/>
              <a:cs typeface="Times New Roman"/>
            </a:endParaRPr>
          </a:p>
          <a:p>
            <a:pPr marL="12700">
              <a:lnSpc>
                <a:spcPct val="100000"/>
              </a:lnSpc>
            </a:pPr>
            <a:r>
              <a:rPr sz="900" dirty="0">
                <a:latin typeface="Verdana"/>
                <a:cs typeface="Verdana"/>
              </a:rPr>
              <a:t>September</a:t>
            </a:r>
            <a:r>
              <a:rPr sz="900" spc="-120" dirty="0">
                <a:latin typeface="Verdana"/>
                <a:cs typeface="Verdana"/>
              </a:rPr>
              <a:t> </a:t>
            </a:r>
            <a:r>
              <a:rPr sz="900" dirty="0">
                <a:latin typeface="Verdana"/>
                <a:cs typeface="Verdana"/>
              </a:rPr>
              <a:t>2016</a:t>
            </a:r>
          </a:p>
        </p:txBody>
      </p:sp>
      <p:sp>
        <p:nvSpPr>
          <p:cNvPr id="13" name="object 13"/>
          <p:cNvSpPr/>
          <p:nvPr/>
        </p:nvSpPr>
        <p:spPr>
          <a:xfrm>
            <a:off x="6992111" y="216408"/>
            <a:ext cx="1676400" cy="1699259"/>
          </a:xfrm>
          <a:prstGeom prst="rect">
            <a:avLst/>
          </a:prstGeom>
          <a:blipFill>
            <a:blip r:embed="rId2" cstate="print"/>
            <a:stretch>
              <a:fillRect/>
            </a:stretch>
          </a:blipFill>
        </p:spPr>
        <p:txBody>
          <a:bodyPr wrap="square" lIns="0" tIns="0" rIns="0" bIns="0" rtlCol="0"/>
          <a:lstStyle/>
          <a:p>
            <a:endParaRPr/>
          </a:p>
        </p:txBody>
      </p:sp>
      <p:sp>
        <p:nvSpPr>
          <p:cNvPr id="14" name="object 14"/>
          <p:cNvSpPr/>
          <p:nvPr/>
        </p:nvSpPr>
        <p:spPr>
          <a:xfrm>
            <a:off x="2286000" y="1143000"/>
            <a:ext cx="4572000" cy="4572000"/>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308666587"/>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76923" y="346670"/>
            <a:ext cx="7940675" cy="781050"/>
          </a:xfrm>
          <a:prstGeom prst="rect">
            <a:avLst/>
          </a:prstGeom>
        </p:spPr>
        <p:txBody>
          <a:bodyPr vert="horz" wrap="square" lIns="0" tIns="0" rIns="0" bIns="0" rtlCol="0">
            <a:spAutoFit/>
          </a:bodyPr>
          <a:lstStyle/>
          <a:p>
            <a:pPr marL="15875">
              <a:lnSpc>
                <a:spcPct val="100000"/>
              </a:lnSpc>
            </a:pPr>
            <a:r>
              <a:rPr spc="-20" dirty="0"/>
              <a:t>Performance Management </a:t>
            </a:r>
            <a:r>
              <a:rPr spc="-15" dirty="0"/>
              <a:t>Maturity</a:t>
            </a:r>
            <a:r>
              <a:rPr spc="-130" dirty="0"/>
              <a:t> </a:t>
            </a:r>
            <a:r>
              <a:rPr spc="-20" dirty="0"/>
              <a:t>Model</a:t>
            </a:r>
          </a:p>
          <a:p>
            <a:pPr marL="12700" marR="5080">
              <a:lnSpc>
                <a:spcPct val="100000"/>
              </a:lnSpc>
              <a:spcBef>
                <a:spcPts val="90"/>
              </a:spcBef>
            </a:pPr>
            <a:r>
              <a:rPr sz="1600" spc="-15" dirty="0">
                <a:solidFill>
                  <a:srgbClr val="75787B"/>
                </a:solidFill>
              </a:rPr>
              <a:t>Research </a:t>
            </a:r>
            <a:r>
              <a:rPr sz="1600" spc="-10" dirty="0">
                <a:solidFill>
                  <a:srgbClr val="75787B"/>
                </a:solidFill>
              </a:rPr>
              <a:t>identifies </a:t>
            </a:r>
            <a:r>
              <a:rPr sz="1600" spc="-5" dirty="0">
                <a:solidFill>
                  <a:srgbClr val="75787B"/>
                </a:solidFill>
              </a:rPr>
              <a:t>four </a:t>
            </a:r>
            <a:r>
              <a:rPr sz="1600" spc="-10" dirty="0">
                <a:solidFill>
                  <a:srgbClr val="75787B"/>
                </a:solidFill>
              </a:rPr>
              <a:t>levels </a:t>
            </a:r>
            <a:r>
              <a:rPr sz="1600" spc="-5" dirty="0">
                <a:solidFill>
                  <a:srgbClr val="75787B"/>
                </a:solidFill>
              </a:rPr>
              <a:t>of a </a:t>
            </a:r>
            <a:r>
              <a:rPr sz="1600" spc="-10" dirty="0">
                <a:solidFill>
                  <a:srgbClr val="75787B"/>
                </a:solidFill>
              </a:rPr>
              <a:t>progressively </a:t>
            </a:r>
            <a:r>
              <a:rPr sz="1600" spc="-5" dirty="0">
                <a:solidFill>
                  <a:srgbClr val="75787B"/>
                </a:solidFill>
              </a:rPr>
              <a:t>more </a:t>
            </a:r>
            <a:r>
              <a:rPr sz="1600" spc="-10" dirty="0">
                <a:solidFill>
                  <a:srgbClr val="75787B"/>
                </a:solidFill>
              </a:rPr>
              <a:t>advanced </a:t>
            </a:r>
            <a:r>
              <a:rPr sz="1600" spc="-5" dirty="0">
                <a:solidFill>
                  <a:srgbClr val="75787B"/>
                </a:solidFill>
              </a:rPr>
              <a:t>process that  </a:t>
            </a:r>
            <a:r>
              <a:rPr sz="1600" spc="-10" dirty="0">
                <a:solidFill>
                  <a:srgbClr val="75787B"/>
                </a:solidFill>
              </a:rPr>
              <a:t>leads </a:t>
            </a:r>
            <a:r>
              <a:rPr sz="1600" spc="-5" dirty="0">
                <a:solidFill>
                  <a:srgbClr val="75787B"/>
                </a:solidFill>
              </a:rPr>
              <a:t>to </a:t>
            </a:r>
            <a:r>
              <a:rPr sz="1600" spc="-10" dirty="0">
                <a:solidFill>
                  <a:srgbClr val="75787B"/>
                </a:solidFill>
              </a:rPr>
              <a:t>increasingly superior talent </a:t>
            </a:r>
            <a:r>
              <a:rPr sz="1600" spc="-5" dirty="0">
                <a:solidFill>
                  <a:srgbClr val="75787B"/>
                </a:solidFill>
              </a:rPr>
              <a:t>and </a:t>
            </a:r>
            <a:r>
              <a:rPr sz="1600" spc="-10" dirty="0">
                <a:solidFill>
                  <a:srgbClr val="75787B"/>
                </a:solidFill>
              </a:rPr>
              <a:t>operational</a:t>
            </a:r>
            <a:r>
              <a:rPr sz="1600" spc="305" dirty="0">
                <a:solidFill>
                  <a:srgbClr val="75787B"/>
                </a:solidFill>
              </a:rPr>
              <a:t> </a:t>
            </a:r>
            <a:r>
              <a:rPr sz="1600" spc="-10" dirty="0">
                <a:solidFill>
                  <a:srgbClr val="75787B"/>
                </a:solidFill>
              </a:rPr>
              <a:t>outcomes</a:t>
            </a:r>
            <a:endParaRPr sz="1600"/>
          </a:p>
        </p:txBody>
      </p:sp>
      <p:sp>
        <p:nvSpPr>
          <p:cNvPr id="3" name="object 3"/>
          <p:cNvSpPr/>
          <p:nvPr/>
        </p:nvSpPr>
        <p:spPr>
          <a:xfrm>
            <a:off x="806195" y="5186171"/>
            <a:ext cx="7825739" cy="1248155"/>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4" name="object 4"/>
          <p:cNvSpPr/>
          <p:nvPr/>
        </p:nvSpPr>
        <p:spPr>
          <a:xfrm>
            <a:off x="806195" y="3893820"/>
            <a:ext cx="7825739" cy="1234440"/>
          </a:xfrm>
          <a:prstGeom prst="rect">
            <a:avLst/>
          </a:prstGeom>
          <a:blipFill>
            <a:blip r:embed="rId3" cstate="print"/>
            <a:stretch>
              <a:fillRect/>
            </a:stretch>
          </a:blipFill>
        </p:spPr>
        <p:txBody>
          <a:bodyPr wrap="square" lIns="0" tIns="0" rIns="0" bIns="0" rtlCol="0"/>
          <a:lstStyle/>
          <a:p>
            <a:endParaRPr>
              <a:solidFill>
                <a:prstClr val="black"/>
              </a:solidFill>
            </a:endParaRPr>
          </a:p>
        </p:txBody>
      </p:sp>
      <p:sp>
        <p:nvSpPr>
          <p:cNvPr id="5" name="object 5"/>
          <p:cNvSpPr/>
          <p:nvPr/>
        </p:nvSpPr>
        <p:spPr>
          <a:xfrm>
            <a:off x="806195" y="2616707"/>
            <a:ext cx="7825739" cy="1219200"/>
          </a:xfrm>
          <a:prstGeom prst="rect">
            <a:avLst/>
          </a:prstGeom>
          <a:blipFill>
            <a:blip r:embed="rId4" cstate="print"/>
            <a:stretch>
              <a:fillRect/>
            </a:stretch>
          </a:blipFill>
        </p:spPr>
        <p:txBody>
          <a:bodyPr wrap="square" lIns="0" tIns="0" rIns="0" bIns="0" rtlCol="0"/>
          <a:lstStyle/>
          <a:p>
            <a:endParaRPr>
              <a:solidFill>
                <a:prstClr val="black"/>
              </a:solidFill>
            </a:endParaRPr>
          </a:p>
        </p:txBody>
      </p:sp>
      <p:sp>
        <p:nvSpPr>
          <p:cNvPr id="6" name="object 6"/>
          <p:cNvSpPr/>
          <p:nvPr/>
        </p:nvSpPr>
        <p:spPr>
          <a:xfrm>
            <a:off x="806195" y="1295400"/>
            <a:ext cx="7825739" cy="1263396"/>
          </a:xfrm>
          <a:prstGeom prst="rect">
            <a:avLst/>
          </a:prstGeom>
          <a:blipFill>
            <a:blip r:embed="rId5" cstate="print"/>
            <a:stretch>
              <a:fillRect/>
            </a:stretch>
          </a:blipFill>
        </p:spPr>
        <p:txBody>
          <a:bodyPr wrap="square" lIns="0" tIns="0" rIns="0" bIns="0" rtlCol="0"/>
          <a:lstStyle/>
          <a:p>
            <a:endParaRPr>
              <a:solidFill>
                <a:prstClr val="black"/>
              </a:solidFill>
            </a:endParaRPr>
          </a:p>
        </p:txBody>
      </p:sp>
      <p:sp>
        <p:nvSpPr>
          <p:cNvPr id="7" name="object 7"/>
          <p:cNvSpPr/>
          <p:nvPr/>
        </p:nvSpPr>
        <p:spPr>
          <a:xfrm>
            <a:off x="1257300" y="5157215"/>
            <a:ext cx="7374890" cy="1277620"/>
          </a:xfrm>
          <a:custGeom>
            <a:avLst/>
            <a:gdLst/>
            <a:ahLst/>
            <a:cxnLst/>
            <a:rect l="l" t="t" r="r" b="b"/>
            <a:pathLst>
              <a:path w="7374890" h="1277620">
                <a:moveTo>
                  <a:pt x="7374635" y="0"/>
                </a:moveTo>
                <a:lnTo>
                  <a:pt x="401675" y="0"/>
                </a:lnTo>
                <a:lnTo>
                  <a:pt x="0" y="1277111"/>
                </a:lnTo>
                <a:lnTo>
                  <a:pt x="7374635" y="1277111"/>
                </a:lnTo>
                <a:lnTo>
                  <a:pt x="7374635" y="0"/>
                </a:lnTo>
                <a:close/>
              </a:path>
            </a:pathLst>
          </a:custGeom>
          <a:solidFill>
            <a:srgbClr val="CA2D02"/>
          </a:solidFill>
        </p:spPr>
        <p:txBody>
          <a:bodyPr wrap="square" lIns="0" tIns="0" rIns="0" bIns="0" rtlCol="0"/>
          <a:lstStyle/>
          <a:p>
            <a:endParaRPr>
              <a:solidFill>
                <a:prstClr val="black"/>
              </a:solidFill>
            </a:endParaRPr>
          </a:p>
        </p:txBody>
      </p:sp>
      <p:sp>
        <p:nvSpPr>
          <p:cNvPr id="8" name="object 8"/>
          <p:cNvSpPr/>
          <p:nvPr/>
        </p:nvSpPr>
        <p:spPr>
          <a:xfrm>
            <a:off x="1659635" y="3864864"/>
            <a:ext cx="6972300" cy="1292860"/>
          </a:xfrm>
          <a:custGeom>
            <a:avLst/>
            <a:gdLst/>
            <a:ahLst/>
            <a:cxnLst/>
            <a:rect l="l" t="t" r="r" b="b"/>
            <a:pathLst>
              <a:path w="6972300" h="1292860">
                <a:moveTo>
                  <a:pt x="6972300" y="0"/>
                </a:moveTo>
                <a:lnTo>
                  <a:pt x="396875" y="0"/>
                </a:lnTo>
                <a:lnTo>
                  <a:pt x="0" y="1292352"/>
                </a:lnTo>
                <a:lnTo>
                  <a:pt x="6972300" y="1292352"/>
                </a:lnTo>
                <a:lnTo>
                  <a:pt x="6972300" y="0"/>
                </a:lnTo>
                <a:close/>
              </a:path>
            </a:pathLst>
          </a:custGeom>
          <a:solidFill>
            <a:srgbClr val="F98E2B"/>
          </a:solidFill>
        </p:spPr>
        <p:txBody>
          <a:bodyPr wrap="square" lIns="0" tIns="0" rIns="0" bIns="0" rtlCol="0"/>
          <a:lstStyle/>
          <a:p>
            <a:endParaRPr>
              <a:solidFill>
                <a:prstClr val="black"/>
              </a:solidFill>
            </a:endParaRPr>
          </a:p>
        </p:txBody>
      </p:sp>
      <p:sp>
        <p:nvSpPr>
          <p:cNvPr id="9" name="object 9"/>
          <p:cNvSpPr/>
          <p:nvPr/>
        </p:nvSpPr>
        <p:spPr>
          <a:xfrm>
            <a:off x="2055876" y="2587751"/>
            <a:ext cx="6576059" cy="1277620"/>
          </a:xfrm>
          <a:custGeom>
            <a:avLst/>
            <a:gdLst/>
            <a:ahLst/>
            <a:cxnLst/>
            <a:rect l="l" t="t" r="r" b="b"/>
            <a:pathLst>
              <a:path w="6576059" h="1277620">
                <a:moveTo>
                  <a:pt x="6576059" y="0"/>
                </a:moveTo>
                <a:lnTo>
                  <a:pt x="403263" y="0"/>
                </a:lnTo>
                <a:lnTo>
                  <a:pt x="0" y="1277112"/>
                </a:lnTo>
                <a:lnTo>
                  <a:pt x="6576059" y="1277112"/>
                </a:lnTo>
                <a:lnTo>
                  <a:pt x="6576059" y="0"/>
                </a:lnTo>
                <a:close/>
              </a:path>
            </a:pathLst>
          </a:custGeom>
          <a:solidFill>
            <a:srgbClr val="86BC25"/>
          </a:solidFill>
        </p:spPr>
        <p:txBody>
          <a:bodyPr wrap="square" lIns="0" tIns="0" rIns="0" bIns="0" rtlCol="0"/>
          <a:lstStyle/>
          <a:p>
            <a:endParaRPr>
              <a:solidFill>
                <a:prstClr val="black"/>
              </a:solidFill>
            </a:endParaRPr>
          </a:p>
        </p:txBody>
      </p:sp>
      <p:sp>
        <p:nvSpPr>
          <p:cNvPr id="10" name="object 10"/>
          <p:cNvSpPr/>
          <p:nvPr/>
        </p:nvSpPr>
        <p:spPr>
          <a:xfrm>
            <a:off x="2459735" y="1295400"/>
            <a:ext cx="6172200" cy="1292860"/>
          </a:xfrm>
          <a:custGeom>
            <a:avLst/>
            <a:gdLst/>
            <a:ahLst/>
            <a:cxnLst/>
            <a:rect l="l" t="t" r="r" b="b"/>
            <a:pathLst>
              <a:path w="6172200" h="1292860">
                <a:moveTo>
                  <a:pt x="6172200" y="0"/>
                </a:moveTo>
                <a:lnTo>
                  <a:pt x="401637" y="0"/>
                </a:lnTo>
                <a:lnTo>
                  <a:pt x="0" y="1292352"/>
                </a:lnTo>
                <a:lnTo>
                  <a:pt x="6172200" y="1292352"/>
                </a:lnTo>
                <a:lnTo>
                  <a:pt x="6172200" y="0"/>
                </a:lnTo>
                <a:close/>
              </a:path>
            </a:pathLst>
          </a:custGeom>
          <a:solidFill>
            <a:srgbClr val="012169"/>
          </a:solidFill>
        </p:spPr>
        <p:txBody>
          <a:bodyPr wrap="square" lIns="0" tIns="0" rIns="0" bIns="0" rtlCol="0"/>
          <a:lstStyle/>
          <a:p>
            <a:endParaRPr>
              <a:solidFill>
                <a:prstClr val="black"/>
              </a:solidFill>
            </a:endParaRPr>
          </a:p>
        </p:txBody>
      </p:sp>
      <p:sp>
        <p:nvSpPr>
          <p:cNvPr id="11" name="object 11"/>
          <p:cNvSpPr/>
          <p:nvPr/>
        </p:nvSpPr>
        <p:spPr>
          <a:xfrm>
            <a:off x="574548" y="1295400"/>
            <a:ext cx="198120" cy="5135880"/>
          </a:xfrm>
          <a:custGeom>
            <a:avLst/>
            <a:gdLst/>
            <a:ahLst/>
            <a:cxnLst/>
            <a:rect l="l" t="t" r="r" b="b"/>
            <a:pathLst>
              <a:path w="198120" h="5135880">
                <a:moveTo>
                  <a:pt x="0" y="0"/>
                </a:moveTo>
                <a:lnTo>
                  <a:pt x="198120" y="0"/>
                </a:lnTo>
                <a:lnTo>
                  <a:pt x="198120" y="5135880"/>
                </a:lnTo>
                <a:lnTo>
                  <a:pt x="0" y="5135880"/>
                </a:lnTo>
                <a:lnTo>
                  <a:pt x="0" y="0"/>
                </a:lnTo>
                <a:close/>
              </a:path>
            </a:pathLst>
          </a:custGeom>
          <a:solidFill>
            <a:srgbClr val="BBBDBF"/>
          </a:solidFill>
        </p:spPr>
        <p:txBody>
          <a:bodyPr wrap="square" lIns="0" tIns="0" rIns="0" bIns="0" rtlCol="0"/>
          <a:lstStyle/>
          <a:p>
            <a:endParaRPr>
              <a:solidFill>
                <a:prstClr val="black"/>
              </a:solidFill>
            </a:endParaRPr>
          </a:p>
        </p:txBody>
      </p:sp>
      <p:graphicFrame>
        <p:nvGraphicFramePr>
          <p:cNvPr id="12" name="object 12"/>
          <p:cNvGraphicFramePr>
            <a:graphicFrameLocks noGrp="1"/>
          </p:cNvGraphicFramePr>
          <p:nvPr>
            <p:extLst>
              <p:ext uri="{D42A27DB-BD31-4B8C-83A1-F6EECF244321}">
                <p14:modId xmlns:p14="http://schemas.microsoft.com/office/powerpoint/2010/main" val="2360173543"/>
              </p:ext>
            </p:extLst>
          </p:nvPr>
        </p:nvGraphicFramePr>
        <p:xfrm>
          <a:off x="772668" y="1278636"/>
          <a:ext cx="7842503" cy="5135879"/>
        </p:xfrm>
        <a:graphic>
          <a:graphicData uri="http://schemas.openxmlformats.org/drawingml/2006/table">
            <a:tbl>
              <a:tblPr firstRow="1" bandRow="1">
                <a:tableStyleId>{2D5ABB26-0587-4C30-8999-92F81FD0307C}</a:tableStyleId>
              </a:tblPr>
              <a:tblGrid>
                <a:gridCol w="986897"/>
                <a:gridCol w="6855606"/>
              </a:tblGrid>
              <a:tr h="1292352">
                <a:tc>
                  <a:txBody>
                    <a:bodyPr/>
                    <a:lstStyle/>
                    <a:p>
                      <a:pPr marL="69850">
                        <a:lnSpc>
                          <a:spcPct val="100000"/>
                        </a:lnSpc>
                        <a:spcBef>
                          <a:spcPts val="330"/>
                        </a:spcBef>
                      </a:pPr>
                      <a:r>
                        <a:rPr sz="1200" spc="-5" dirty="0">
                          <a:solidFill>
                            <a:srgbClr val="69747B"/>
                          </a:solidFill>
                          <a:latin typeface="Arial"/>
                          <a:cs typeface="Arial"/>
                        </a:rPr>
                        <a:t>Level</a:t>
                      </a:r>
                      <a:r>
                        <a:rPr sz="1200" spc="-105" dirty="0">
                          <a:solidFill>
                            <a:srgbClr val="69747B"/>
                          </a:solidFill>
                          <a:latin typeface="Arial"/>
                          <a:cs typeface="Arial"/>
                        </a:rPr>
                        <a:t> </a:t>
                      </a:r>
                      <a:r>
                        <a:rPr sz="1200" spc="-5" dirty="0">
                          <a:solidFill>
                            <a:srgbClr val="69747B"/>
                          </a:solidFill>
                          <a:latin typeface="Arial"/>
                          <a:cs typeface="Arial"/>
                        </a:rPr>
                        <a:t>4</a:t>
                      </a:r>
                      <a:endParaRPr sz="1200" dirty="0">
                        <a:latin typeface="Arial"/>
                        <a:cs typeface="Arial"/>
                      </a:endParaRPr>
                    </a:p>
                  </a:txBody>
                  <a:tcPr marL="0" marR="0" marT="0" marB="0">
                    <a:lnL w="33527">
                      <a:solidFill>
                        <a:srgbClr val="FFFFFF"/>
                      </a:solidFill>
                      <a:prstDash val="solid"/>
                    </a:lnL>
                  </a:tcPr>
                </a:tc>
                <a:tc>
                  <a:txBody>
                    <a:bodyPr/>
                    <a:lstStyle/>
                    <a:p>
                      <a:pPr marR="267335" algn="r">
                        <a:lnSpc>
                          <a:spcPct val="100000"/>
                        </a:lnSpc>
                        <a:spcBef>
                          <a:spcPts val="860"/>
                        </a:spcBef>
                      </a:pPr>
                      <a:r>
                        <a:rPr sz="1600" b="1" dirty="0">
                          <a:solidFill>
                            <a:srgbClr val="FFFFFF"/>
                          </a:solidFill>
                          <a:latin typeface="Arial"/>
                          <a:cs typeface="Arial"/>
                        </a:rPr>
                        <a:t>Res</a:t>
                      </a:r>
                      <a:r>
                        <a:rPr sz="1600" b="1" spc="-5" dirty="0">
                          <a:solidFill>
                            <a:srgbClr val="FFFFFF"/>
                          </a:solidFill>
                          <a:latin typeface="Arial"/>
                          <a:cs typeface="Arial"/>
                        </a:rPr>
                        <a:t>pon</a:t>
                      </a:r>
                      <a:r>
                        <a:rPr sz="1600" b="1" dirty="0">
                          <a:solidFill>
                            <a:srgbClr val="FFFFFF"/>
                          </a:solidFill>
                          <a:latin typeface="Arial"/>
                          <a:cs typeface="Arial"/>
                        </a:rPr>
                        <a:t>si</a:t>
                      </a:r>
                      <a:r>
                        <a:rPr sz="1600" b="1" spc="-40" dirty="0">
                          <a:solidFill>
                            <a:srgbClr val="FFFFFF"/>
                          </a:solidFill>
                          <a:latin typeface="Arial"/>
                          <a:cs typeface="Arial"/>
                        </a:rPr>
                        <a:t>v</a:t>
                      </a:r>
                      <a:r>
                        <a:rPr sz="1600" b="1" dirty="0">
                          <a:solidFill>
                            <a:srgbClr val="FFFFFF"/>
                          </a:solidFill>
                          <a:latin typeface="Arial"/>
                          <a:cs typeface="Arial"/>
                        </a:rPr>
                        <a:t>e</a:t>
                      </a:r>
                      <a:endParaRPr sz="1600" dirty="0">
                        <a:latin typeface="Arial"/>
                        <a:cs typeface="Arial"/>
                      </a:endParaRPr>
                    </a:p>
                    <a:p>
                      <a:pPr marL="1336040" marR="266700" indent="112395" algn="r">
                        <a:lnSpc>
                          <a:spcPct val="100000"/>
                        </a:lnSpc>
                        <a:spcBef>
                          <a:spcPts val="710"/>
                        </a:spcBef>
                      </a:pPr>
                      <a:r>
                        <a:rPr sz="1200" i="1" spc="-5" dirty="0">
                          <a:solidFill>
                            <a:srgbClr val="FFFFFF"/>
                          </a:solidFill>
                          <a:latin typeface="Arial"/>
                          <a:cs typeface="Arial"/>
                        </a:rPr>
                        <a:t>Some Practices </a:t>
                      </a:r>
                      <a:r>
                        <a:rPr sz="1200" i="1" spc="-10" dirty="0">
                          <a:solidFill>
                            <a:srgbClr val="FFFFFF"/>
                          </a:solidFill>
                          <a:latin typeface="Arial"/>
                          <a:cs typeface="Arial"/>
                        </a:rPr>
                        <a:t>Customized </a:t>
                      </a:r>
                      <a:r>
                        <a:rPr sz="1200" i="1" dirty="0">
                          <a:solidFill>
                            <a:srgbClr val="FFFFFF"/>
                          </a:solidFill>
                          <a:latin typeface="Arial"/>
                          <a:cs typeface="Arial"/>
                        </a:rPr>
                        <a:t>for Key Workforce </a:t>
                      </a:r>
                      <a:r>
                        <a:rPr sz="1200" i="1" spc="-5" dirty="0">
                          <a:solidFill>
                            <a:srgbClr val="FFFFFF"/>
                          </a:solidFill>
                          <a:latin typeface="Arial"/>
                          <a:cs typeface="Arial"/>
                        </a:rPr>
                        <a:t>Segments •</a:t>
                      </a:r>
                      <a:r>
                        <a:rPr sz="1200" i="1" spc="-20" dirty="0">
                          <a:solidFill>
                            <a:srgbClr val="FFFFFF"/>
                          </a:solidFill>
                          <a:latin typeface="Arial"/>
                          <a:cs typeface="Arial"/>
                        </a:rPr>
                        <a:t> </a:t>
                      </a:r>
                      <a:r>
                        <a:rPr sz="1200" i="1" spc="-5" dirty="0">
                          <a:solidFill>
                            <a:srgbClr val="FFFFFF"/>
                          </a:solidFill>
                          <a:latin typeface="Arial"/>
                          <a:cs typeface="Arial"/>
                        </a:rPr>
                        <a:t>Many</a:t>
                      </a:r>
                      <a:r>
                        <a:rPr sz="1200" i="1" spc="-10" dirty="0">
                          <a:solidFill>
                            <a:srgbClr val="FFFFFF"/>
                          </a:solidFill>
                          <a:latin typeface="Arial"/>
                          <a:cs typeface="Arial"/>
                        </a:rPr>
                        <a:t> </a:t>
                      </a:r>
                      <a:r>
                        <a:rPr sz="1200" i="1" spc="-5" dirty="0">
                          <a:solidFill>
                            <a:srgbClr val="FFFFFF"/>
                          </a:solidFill>
                          <a:latin typeface="Arial"/>
                          <a:cs typeface="Arial"/>
                        </a:rPr>
                        <a:t>Managers </a:t>
                      </a:r>
                      <a:r>
                        <a:rPr sz="1200" i="1" dirty="0">
                          <a:solidFill>
                            <a:srgbClr val="FFFFFF"/>
                          </a:solidFill>
                          <a:latin typeface="Arial"/>
                          <a:cs typeface="Arial"/>
                        </a:rPr>
                        <a:t> Excel at </a:t>
                      </a:r>
                      <a:r>
                        <a:rPr sz="1200" i="1" spc="-5" dirty="0">
                          <a:solidFill>
                            <a:srgbClr val="FFFFFF"/>
                          </a:solidFill>
                          <a:latin typeface="Arial"/>
                          <a:cs typeface="Arial"/>
                        </a:rPr>
                        <a:t>Ongoing, </a:t>
                      </a:r>
                      <a:r>
                        <a:rPr sz="1200" i="1" spc="-15" dirty="0">
                          <a:solidFill>
                            <a:srgbClr val="FFFFFF"/>
                          </a:solidFill>
                          <a:latin typeface="Arial"/>
                          <a:cs typeface="Arial"/>
                        </a:rPr>
                        <a:t>Targeted </a:t>
                      </a:r>
                      <a:r>
                        <a:rPr sz="1200" i="1" spc="-5" dirty="0">
                          <a:solidFill>
                            <a:srgbClr val="FFFFFF"/>
                          </a:solidFill>
                          <a:latin typeface="Arial"/>
                          <a:cs typeface="Arial"/>
                        </a:rPr>
                        <a:t>Feedback, Coaching, Recognition</a:t>
                      </a:r>
                      <a:r>
                        <a:rPr sz="1200" i="1" spc="-125" dirty="0">
                          <a:solidFill>
                            <a:srgbClr val="FFFFFF"/>
                          </a:solidFill>
                          <a:latin typeface="Arial"/>
                          <a:cs typeface="Arial"/>
                        </a:rPr>
                        <a:t> </a:t>
                      </a:r>
                      <a:r>
                        <a:rPr sz="1200" i="1" dirty="0">
                          <a:solidFill>
                            <a:srgbClr val="FFFFFF"/>
                          </a:solidFill>
                          <a:latin typeface="Arial"/>
                          <a:cs typeface="Arial"/>
                        </a:rPr>
                        <a:t>&amp;</a:t>
                      </a:r>
                      <a:r>
                        <a:rPr sz="1200" i="1" spc="5" dirty="0">
                          <a:solidFill>
                            <a:srgbClr val="FFFFFF"/>
                          </a:solidFill>
                          <a:latin typeface="Arial"/>
                          <a:cs typeface="Arial"/>
                        </a:rPr>
                        <a:t> </a:t>
                      </a:r>
                      <a:r>
                        <a:rPr sz="1200" i="1" spc="-5" dirty="0">
                          <a:solidFill>
                            <a:srgbClr val="FFFFFF"/>
                          </a:solidFill>
                          <a:latin typeface="Arial"/>
                          <a:cs typeface="Arial"/>
                        </a:rPr>
                        <a:t>Development </a:t>
                      </a:r>
                      <a:r>
                        <a:rPr sz="1200" i="1" dirty="0">
                          <a:solidFill>
                            <a:srgbClr val="FFFFFF"/>
                          </a:solidFill>
                          <a:latin typeface="Arial"/>
                          <a:cs typeface="Arial"/>
                        </a:rPr>
                        <a:t> </a:t>
                      </a:r>
                      <a:r>
                        <a:rPr sz="1200" i="1" spc="-5" dirty="0">
                          <a:solidFill>
                            <a:srgbClr val="FFFFFF"/>
                          </a:solidFill>
                          <a:latin typeface="Arial"/>
                          <a:cs typeface="Arial"/>
                        </a:rPr>
                        <a:t>Plans • Strong Leader-Led Accountability </a:t>
                      </a:r>
                      <a:r>
                        <a:rPr sz="1200" i="1" dirty="0">
                          <a:solidFill>
                            <a:srgbClr val="FFFFFF"/>
                          </a:solidFill>
                          <a:latin typeface="Arial"/>
                          <a:cs typeface="Arial"/>
                        </a:rPr>
                        <a:t>for PM </a:t>
                      </a:r>
                      <a:r>
                        <a:rPr sz="1200" i="1" spc="-5" dirty="0">
                          <a:solidFill>
                            <a:srgbClr val="FFFFFF"/>
                          </a:solidFill>
                          <a:latin typeface="Arial"/>
                          <a:cs typeface="Arial"/>
                        </a:rPr>
                        <a:t>• </a:t>
                      </a:r>
                      <a:r>
                        <a:rPr sz="1200" i="1" dirty="0">
                          <a:solidFill>
                            <a:srgbClr val="FFFFFF"/>
                          </a:solidFill>
                          <a:latin typeface="Arial"/>
                          <a:cs typeface="Arial"/>
                        </a:rPr>
                        <a:t>PM </a:t>
                      </a:r>
                      <a:r>
                        <a:rPr sz="1200" i="1" spc="-5" dirty="0">
                          <a:solidFill>
                            <a:srgbClr val="FFFFFF"/>
                          </a:solidFill>
                          <a:latin typeface="Arial"/>
                          <a:cs typeface="Arial"/>
                        </a:rPr>
                        <a:t>Regularly</a:t>
                      </a:r>
                      <a:r>
                        <a:rPr sz="1200" i="1" spc="-135" dirty="0">
                          <a:solidFill>
                            <a:srgbClr val="FFFFFF"/>
                          </a:solidFill>
                          <a:latin typeface="Arial"/>
                          <a:cs typeface="Arial"/>
                        </a:rPr>
                        <a:t> </a:t>
                      </a:r>
                      <a:r>
                        <a:rPr sz="1200" i="1" spc="-10" dirty="0">
                          <a:solidFill>
                            <a:srgbClr val="FFFFFF"/>
                          </a:solidFill>
                          <a:latin typeface="Arial"/>
                          <a:cs typeface="Arial"/>
                        </a:rPr>
                        <a:t>Optimized</a:t>
                      </a:r>
                      <a:r>
                        <a:rPr sz="1200" i="1" spc="30" dirty="0">
                          <a:solidFill>
                            <a:srgbClr val="FFFFFF"/>
                          </a:solidFill>
                          <a:latin typeface="Arial"/>
                          <a:cs typeface="Arial"/>
                        </a:rPr>
                        <a:t> </a:t>
                      </a:r>
                      <a:r>
                        <a:rPr sz="1200" i="1" spc="-5" dirty="0">
                          <a:solidFill>
                            <a:srgbClr val="FFFFFF"/>
                          </a:solidFill>
                          <a:latin typeface="Arial"/>
                          <a:cs typeface="Arial"/>
                        </a:rPr>
                        <a:t>• </a:t>
                      </a:r>
                      <a:r>
                        <a:rPr sz="1200" i="1" dirty="0">
                          <a:solidFill>
                            <a:srgbClr val="FFFFFF"/>
                          </a:solidFill>
                          <a:latin typeface="Arial"/>
                          <a:cs typeface="Arial"/>
                        </a:rPr>
                        <a:t> </a:t>
                      </a:r>
                      <a:r>
                        <a:rPr sz="1200" i="1" spc="-5" dirty="0">
                          <a:solidFill>
                            <a:srgbClr val="FFFFFF"/>
                          </a:solidFill>
                          <a:latin typeface="Arial"/>
                          <a:cs typeface="Arial"/>
                        </a:rPr>
                        <a:t>Effective </a:t>
                      </a:r>
                      <a:r>
                        <a:rPr sz="1200" i="1" dirty="0">
                          <a:solidFill>
                            <a:srgbClr val="FFFFFF"/>
                          </a:solidFill>
                          <a:latin typeface="Arial"/>
                          <a:cs typeface="Arial"/>
                        </a:rPr>
                        <a:t>PM </a:t>
                      </a:r>
                      <a:r>
                        <a:rPr sz="1200" i="1" spc="-5" dirty="0">
                          <a:solidFill>
                            <a:srgbClr val="FFFFFF"/>
                          </a:solidFill>
                          <a:latin typeface="Arial"/>
                          <a:cs typeface="Arial"/>
                        </a:rPr>
                        <a:t>Practices Considered a Part </a:t>
                      </a:r>
                      <a:r>
                        <a:rPr sz="1200" i="1" dirty="0">
                          <a:solidFill>
                            <a:srgbClr val="FFFFFF"/>
                          </a:solidFill>
                          <a:latin typeface="Arial"/>
                          <a:cs typeface="Arial"/>
                        </a:rPr>
                        <a:t>of the </a:t>
                      </a:r>
                      <a:r>
                        <a:rPr sz="1200" i="1" spc="-5" dirty="0">
                          <a:solidFill>
                            <a:srgbClr val="FFFFFF"/>
                          </a:solidFill>
                          <a:latin typeface="Arial"/>
                          <a:cs typeface="Arial"/>
                        </a:rPr>
                        <a:t>Employer</a:t>
                      </a:r>
                      <a:r>
                        <a:rPr sz="1200" i="1" spc="-35" dirty="0">
                          <a:solidFill>
                            <a:srgbClr val="FFFFFF"/>
                          </a:solidFill>
                          <a:latin typeface="Arial"/>
                          <a:cs typeface="Arial"/>
                        </a:rPr>
                        <a:t> </a:t>
                      </a:r>
                      <a:r>
                        <a:rPr sz="1200" i="1" spc="-5" dirty="0">
                          <a:solidFill>
                            <a:srgbClr val="FFFFFF"/>
                          </a:solidFill>
                          <a:latin typeface="Arial"/>
                          <a:cs typeface="Arial"/>
                        </a:rPr>
                        <a:t>Brand</a:t>
                      </a:r>
                      <a:endParaRPr sz="1200" dirty="0">
                        <a:latin typeface="Arial"/>
                        <a:cs typeface="Arial"/>
                      </a:endParaRPr>
                    </a:p>
                  </a:txBody>
                  <a:tcPr marL="0" marR="0" marT="0" marB="0"/>
                </a:tc>
              </a:tr>
              <a:tr h="1277112">
                <a:tc>
                  <a:txBody>
                    <a:bodyPr/>
                    <a:lstStyle/>
                    <a:p>
                      <a:pPr marL="69850">
                        <a:lnSpc>
                          <a:spcPct val="100000"/>
                        </a:lnSpc>
                        <a:spcBef>
                          <a:spcPts val="415"/>
                        </a:spcBef>
                      </a:pPr>
                      <a:r>
                        <a:rPr sz="1200" spc="-5" dirty="0">
                          <a:solidFill>
                            <a:srgbClr val="69747B"/>
                          </a:solidFill>
                          <a:latin typeface="Arial"/>
                          <a:cs typeface="Arial"/>
                        </a:rPr>
                        <a:t>Level</a:t>
                      </a:r>
                      <a:r>
                        <a:rPr sz="1200" spc="-105" dirty="0">
                          <a:solidFill>
                            <a:srgbClr val="69747B"/>
                          </a:solidFill>
                          <a:latin typeface="Arial"/>
                          <a:cs typeface="Arial"/>
                        </a:rPr>
                        <a:t> </a:t>
                      </a:r>
                      <a:r>
                        <a:rPr sz="1200" spc="-5" dirty="0">
                          <a:solidFill>
                            <a:srgbClr val="69747B"/>
                          </a:solidFill>
                          <a:latin typeface="Arial"/>
                          <a:cs typeface="Arial"/>
                        </a:rPr>
                        <a:t>3</a:t>
                      </a:r>
                      <a:endParaRPr sz="1200" dirty="0">
                        <a:latin typeface="Arial"/>
                        <a:cs typeface="Arial"/>
                      </a:endParaRPr>
                    </a:p>
                  </a:txBody>
                  <a:tcPr marL="0" marR="0" marT="0" marB="0">
                    <a:lnL w="33527">
                      <a:solidFill>
                        <a:srgbClr val="FFFFFF"/>
                      </a:solidFill>
                      <a:prstDash val="solid"/>
                    </a:lnL>
                    <a:noFill/>
                  </a:tcPr>
                </a:tc>
                <a:tc>
                  <a:txBody>
                    <a:bodyPr/>
                    <a:lstStyle/>
                    <a:p>
                      <a:pPr>
                        <a:lnSpc>
                          <a:spcPct val="100000"/>
                        </a:lnSpc>
                        <a:spcBef>
                          <a:spcPts val="20"/>
                        </a:spcBef>
                      </a:pPr>
                      <a:endParaRPr sz="1350" dirty="0">
                        <a:latin typeface="Times New Roman"/>
                        <a:cs typeface="Times New Roman"/>
                      </a:endParaRPr>
                    </a:p>
                    <a:p>
                      <a:pPr marR="267335" algn="r">
                        <a:lnSpc>
                          <a:spcPct val="100000"/>
                        </a:lnSpc>
                      </a:pPr>
                      <a:r>
                        <a:rPr sz="1600" b="1" spc="-5" dirty="0">
                          <a:solidFill>
                            <a:srgbClr val="FFFFFF"/>
                          </a:solidFill>
                          <a:latin typeface="Arial"/>
                          <a:cs typeface="Arial"/>
                        </a:rPr>
                        <a:t>Purposeful &amp;</a:t>
                      </a:r>
                      <a:r>
                        <a:rPr sz="1600" b="1" spc="-50" dirty="0">
                          <a:solidFill>
                            <a:srgbClr val="FFFFFF"/>
                          </a:solidFill>
                          <a:latin typeface="Arial"/>
                          <a:cs typeface="Arial"/>
                        </a:rPr>
                        <a:t> </a:t>
                      </a:r>
                      <a:r>
                        <a:rPr sz="1600" b="1" spc="-5" dirty="0">
                          <a:solidFill>
                            <a:srgbClr val="FFFFFF"/>
                          </a:solidFill>
                          <a:latin typeface="Arial"/>
                          <a:cs typeface="Arial"/>
                        </a:rPr>
                        <a:t>Integrated</a:t>
                      </a:r>
                      <a:endParaRPr sz="1600" dirty="0">
                        <a:latin typeface="Arial"/>
                        <a:cs typeface="Arial"/>
                      </a:endParaRPr>
                    </a:p>
                    <a:p>
                      <a:pPr marL="940435" marR="267970" indent="99060" algn="r">
                        <a:lnSpc>
                          <a:spcPct val="100000"/>
                        </a:lnSpc>
                        <a:spcBef>
                          <a:spcPts val="590"/>
                        </a:spcBef>
                      </a:pPr>
                      <a:r>
                        <a:rPr sz="1200" i="1" spc="-5" dirty="0">
                          <a:solidFill>
                            <a:srgbClr val="FFFFFF"/>
                          </a:solidFill>
                          <a:latin typeface="Arial"/>
                          <a:cs typeface="Arial"/>
                        </a:rPr>
                        <a:t>Clear Purpose </a:t>
                      </a:r>
                      <a:r>
                        <a:rPr sz="1200" i="1" dirty="0">
                          <a:solidFill>
                            <a:srgbClr val="FFFFFF"/>
                          </a:solidFill>
                          <a:latin typeface="Arial"/>
                          <a:cs typeface="Arial"/>
                        </a:rPr>
                        <a:t>of PM </a:t>
                      </a:r>
                      <a:r>
                        <a:rPr sz="1200" i="1" spc="-5" dirty="0">
                          <a:solidFill>
                            <a:srgbClr val="FFFFFF"/>
                          </a:solidFill>
                          <a:latin typeface="Arial"/>
                          <a:cs typeface="Arial"/>
                        </a:rPr>
                        <a:t>• Managers Proficient </a:t>
                      </a:r>
                      <a:r>
                        <a:rPr sz="1200" i="1" dirty="0">
                          <a:solidFill>
                            <a:srgbClr val="FFFFFF"/>
                          </a:solidFill>
                          <a:latin typeface="Arial"/>
                          <a:cs typeface="Arial"/>
                        </a:rPr>
                        <a:t>with </a:t>
                      </a:r>
                      <a:r>
                        <a:rPr sz="1200" i="1" spc="-5" dirty="0">
                          <a:solidFill>
                            <a:srgbClr val="FFFFFF"/>
                          </a:solidFill>
                          <a:latin typeface="Arial"/>
                          <a:cs typeface="Arial"/>
                        </a:rPr>
                        <a:t>Regular </a:t>
                      </a:r>
                      <a:r>
                        <a:rPr sz="1200" i="1" dirty="0">
                          <a:solidFill>
                            <a:srgbClr val="FFFFFF"/>
                          </a:solidFill>
                          <a:latin typeface="Arial"/>
                          <a:cs typeface="Arial"/>
                        </a:rPr>
                        <a:t>Goal</a:t>
                      </a:r>
                      <a:r>
                        <a:rPr sz="1200" i="1" spc="-70" dirty="0">
                          <a:solidFill>
                            <a:srgbClr val="FFFFFF"/>
                          </a:solidFill>
                          <a:latin typeface="Arial"/>
                          <a:cs typeface="Arial"/>
                        </a:rPr>
                        <a:t> </a:t>
                      </a:r>
                      <a:r>
                        <a:rPr sz="1200" i="1" spc="-5" dirty="0">
                          <a:solidFill>
                            <a:srgbClr val="FFFFFF"/>
                          </a:solidFill>
                          <a:latin typeface="Arial"/>
                          <a:cs typeface="Arial"/>
                        </a:rPr>
                        <a:t>Reviews,</a:t>
                      </a:r>
                      <a:r>
                        <a:rPr sz="1200" i="1" spc="-30" dirty="0">
                          <a:solidFill>
                            <a:srgbClr val="FFFFFF"/>
                          </a:solidFill>
                          <a:latin typeface="Arial"/>
                          <a:cs typeface="Arial"/>
                        </a:rPr>
                        <a:t> </a:t>
                      </a:r>
                      <a:r>
                        <a:rPr sz="1200" i="1" spc="-5" dirty="0">
                          <a:solidFill>
                            <a:srgbClr val="FFFFFF"/>
                          </a:solidFill>
                          <a:latin typeface="Arial"/>
                          <a:cs typeface="Arial"/>
                        </a:rPr>
                        <a:t>Coaching, </a:t>
                      </a:r>
                      <a:r>
                        <a:rPr sz="1200" i="1" dirty="0">
                          <a:solidFill>
                            <a:srgbClr val="FFFFFF"/>
                          </a:solidFill>
                          <a:latin typeface="Arial"/>
                          <a:cs typeface="Arial"/>
                        </a:rPr>
                        <a:t> </a:t>
                      </a:r>
                      <a:r>
                        <a:rPr sz="1200" i="1" spc="-5" dirty="0">
                          <a:solidFill>
                            <a:srgbClr val="FFFFFF"/>
                          </a:solidFill>
                          <a:latin typeface="Arial"/>
                          <a:cs typeface="Arial"/>
                        </a:rPr>
                        <a:t>Feedback </a:t>
                      </a:r>
                      <a:r>
                        <a:rPr sz="1200" i="1" dirty="0">
                          <a:solidFill>
                            <a:srgbClr val="FFFFFF"/>
                          </a:solidFill>
                          <a:latin typeface="Arial"/>
                          <a:cs typeface="Arial"/>
                        </a:rPr>
                        <a:t>&amp; </a:t>
                      </a:r>
                      <a:r>
                        <a:rPr sz="1200" i="1" spc="-5" dirty="0">
                          <a:solidFill>
                            <a:srgbClr val="FFFFFF"/>
                          </a:solidFill>
                          <a:latin typeface="Arial"/>
                          <a:cs typeface="Arial"/>
                        </a:rPr>
                        <a:t>Development Plans • Recognition Occurs Outside Appraisals</a:t>
                      </a:r>
                      <a:r>
                        <a:rPr sz="1200" i="1" spc="-100" dirty="0">
                          <a:solidFill>
                            <a:srgbClr val="FFFFFF"/>
                          </a:solidFill>
                          <a:latin typeface="Arial"/>
                          <a:cs typeface="Arial"/>
                        </a:rPr>
                        <a:t> </a:t>
                      </a:r>
                      <a:r>
                        <a:rPr sz="1200" i="1" spc="-5" dirty="0">
                          <a:solidFill>
                            <a:srgbClr val="FFFFFF"/>
                          </a:solidFill>
                          <a:latin typeface="Arial"/>
                          <a:cs typeface="Arial"/>
                        </a:rPr>
                        <a:t>•</a:t>
                      </a:r>
                      <a:r>
                        <a:rPr sz="1200" i="1" spc="20" dirty="0">
                          <a:solidFill>
                            <a:srgbClr val="FFFFFF"/>
                          </a:solidFill>
                          <a:latin typeface="Arial"/>
                          <a:cs typeface="Arial"/>
                        </a:rPr>
                        <a:t> </a:t>
                      </a:r>
                      <a:r>
                        <a:rPr sz="1200" i="1" spc="-5" dirty="0">
                          <a:solidFill>
                            <a:srgbClr val="FFFFFF"/>
                          </a:solidFill>
                          <a:latin typeface="Arial"/>
                          <a:cs typeface="Arial"/>
                        </a:rPr>
                        <a:t>Leaders </a:t>
                      </a:r>
                      <a:r>
                        <a:rPr sz="1200" i="1" dirty="0">
                          <a:solidFill>
                            <a:srgbClr val="FFFFFF"/>
                          </a:solidFill>
                          <a:latin typeface="Arial"/>
                          <a:cs typeface="Arial"/>
                        </a:rPr>
                        <a:t> </a:t>
                      </a:r>
                      <a:r>
                        <a:rPr sz="1200" i="1" spc="-5" dirty="0">
                          <a:solidFill>
                            <a:srgbClr val="FFFFFF"/>
                          </a:solidFill>
                          <a:latin typeface="Arial"/>
                          <a:cs typeface="Arial"/>
                        </a:rPr>
                        <a:t>Encourage </a:t>
                      </a:r>
                      <a:r>
                        <a:rPr sz="1200" i="1" dirty="0">
                          <a:solidFill>
                            <a:srgbClr val="FFFFFF"/>
                          </a:solidFill>
                          <a:latin typeface="Arial"/>
                          <a:cs typeface="Arial"/>
                        </a:rPr>
                        <a:t>PM </a:t>
                      </a:r>
                      <a:r>
                        <a:rPr sz="1200" i="1" spc="-5" dirty="0">
                          <a:solidFill>
                            <a:srgbClr val="FFFFFF"/>
                          </a:solidFill>
                          <a:latin typeface="Arial"/>
                          <a:cs typeface="Arial"/>
                        </a:rPr>
                        <a:t>Accountability • </a:t>
                      </a:r>
                      <a:r>
                        <a:rPr sz="1200" i="1" dirty="0">
                          <a:solidFill>
                            <a:srgbClr val="FFFFFF"/>
                          </a:solidFill>
                          <a:latin typeface="Arial"/>
                          <a:cs typeface="Arial"/>
                        </a:rPr>
                        <a:t>PM </a:t>
                      </a:r>
                      <a:r>
                        <a:rPr sz="1200" i="1" spc="-5" dirty="0">
                          <a:solidFill>
                            <a:srgbClr val="FFFFFF"/>
                          </a:solidFill>
                          <a:latin typeface="Arial"/>
                          <a:cs typeface="Arial"/>
                        </a:rPr>
                        <a:t>Highly Integrated </a:t>
                      </a:r>
                      <a:r>
                        <a:rPr sz="1200" i="1" dirty="0">
                          <a:solidFill>
                            <a:srgbClr val="FFFFFF"/>
                          </a:solidFill>
                          <a:latin typeface="Arial"/>
                          <a:cs typeface="Arial"/>
                        </a:rPr>
                        <a:t>with Other </a:t>
                      </a:r>
                      <a:r>
                        <a:rPr sz="1200" i="1" spc="-5" dirty="0">
                          <a:solidFill>
                            <a:srgbClr val="FFFFFF"/>
                          </a:solidFill>
                          <a:latin typeface="Arial"/>
                          <a:cs typeface="Arial"/>
                        </a:rPr>
                        <a:t>TM</a:t>
                      </a:r>
                      <a:r>
                        <a:rPr sz="1200" i="1" spc="-100" dirty="0">
                          <a:solidFill>
                            <a:srgbClr val="FFFFFF"/>
                          </a:solidFill>
                          <a:latin typeface="Arial"/>
                          <a:cs typeface="Arial"/>
                        </a:rPr>
                        <a:t> </a:t>
                      </a:r>
                      <a:r>
                        <a:rPr sz="1200" i="1" spc="-5" dirty="0">
                          <a:solidFill>
                            <a:srgbClr val="FFFFFF"/>
                          </a:solidFill>
                          <a:latin typeface="Arial"/>
                          <a:cs typeface="Arial"/>
                        </a:rPr>
                        <a:t>Processes</a:t>
                      </a:r>
                      <a:endParaRPr sz="1200" dirty="0">
                        <a:latin typeface="Arial"/>
                        <a:cs typeface="Arial"/>
                      </a:endParaRPr>
                    </a:p>
                  </a:txBody>
                  <a:tcPr marL="0" marR="0" marT="0" marB="0">
                    <a:noFill/>
                  </a:tcPr>
                </a:tc>
              </a:tr>
              <a:tr h="1292352">
                <a:tc>
                  <a:txBody>
                    <a:bodyPr/>
                    <a:lstStyle/>
                    <a:p>
                      <a:pPr marL="69850">
                        <a:lnSpc>
                          <a:spcPct val="100000"/>
                        </a:lnSpc>
                        <a:spcBef>
                          <a:spcPts val="470"/>
                        </a:spcBef>
                      </a:pPr>
                      <a:r>
                        <a:rPr sz="1200" spc="-5" dirty="0">
                          <a:solidFill>
                            <a:srgbClr val="69747B"/>
                          </a:solidFill>
                          <a:latin typeface="Arial"/>
                          <a:cs typeface="Arial"/>
                        </a:rPr>
                        <a:t>Level</a:t>
                      </a:r>
                      <a:r>
                        <a:rPr sz="1200" spc="-105" dirty="0">
                          <a:solidFill>
                            <a:srgbClr val="69747B"/>
                          </a:solidFill>
                          <a:latin typeface="Arial"/>
                          <a:cs typeface="Arial"/>
                        </a:rPr>
                        <a:t> </a:t>
                      </a:r>
                      <a:r>
                        <a:rPr sz="1200" spc="-5" dirty="0">
                          <a:solidFill>
                            <a:srgbClr val="69747B"/>
                          </a:solidFill>
                          <a:latin typeface="Arial"/>
                          <a:cs typeface="Arial"/>
                        </a:rPr>
                        <a:t>2</a:t>
                      </a:r>
                      <a:endParaRPr sz="1200" dirty="0">
                        <a:latin typeface="Arial"/>
                        <a:cs typeface="Arial"/>
                      </a:endParaRPr>
                    </a:p>
                  </a:txBody>
                  <a:tcPr marL="0" marR="0" marT="0" marB="0">
                    <a:lnL w="33527">
                      <a:solidFill>
                        <a:srgbClr val="FFFFFF"/>
                      </a:solidFill>
                      <a:prstDash val="solid"/>
                    </a:lnL>
                    <a:noFill/>
                  </a:tcPr>
                </a:tc>
                <a:tc>
                  <a:txBody>
                    <a:bodyPr/>
                    <a:lstStyle/>
                    <a:p>
                      <a:pPr>
                        <a:lnSpc>
                          <a:spcPct val="100000"/>
                        </a:lnSpc>
                        <a:spcBef>
                          <a:spcPts val="20"/>
                        </a:spcBef>
                      </a:pPr>
                      <a:endParaRPr sz="1350" dirty="0">
                        <a:latin typeface="Times New Roman"/>
                        <a:cs typeface="Times New Roman"/>
                      </a:endParaRPr>
                    </a:p>
                    <a:p>
                      <a:pPr marR="266700" algn="r">
                        <a:lnSpc>
                          <a:spcPct val="100000"/>
                        </a:lnSpc>
                      </a:pPr>
                      <a:r>
                        <a:rPr sz="1600" b="1" dirty="0">
                          <a:solidFill>
                            <a:srgbClr val="FFFFFF"/>
                          </a:solidFill>
                          <a:latin typeface="Arial"/>
                          <a:cs typeface="Arial"/>
                        </a:rPr>
                        <a:t>S</a:t>
                      </a:r>
                      <a:r>
                        <a:rPr sz="1600" b="1" spc="-5" dirty="0">
                          <a:solidFill>
                            <a:srgbClr val="FFFFFF"/>
                          </a:solidFill>
                          <a:latin typeface="Arial"/>
                          <a:cs typeface="Arial"/>
                        </a:rPr>
                        <a:t>t</a:t>
                      </a:r>
                      <a:r>
                        <a:rPr sz="1600" b="1" dirty="0">
                          <a:solidFill>
                            <a:srgbClr val="FFFFFF"/>
                          </a:solidFill>
                          <a:latin typeface="Arial"/>
                          <a:cs typeface="Arial"/>
                        </a:rPr>
                        <a:t>a</a:t>
                      </a:r>
                      <a:r>
                        <a:rPr sz="1600" b="1" spc="-5" dirty="0">
                          <a:solidFill>
                            <a:srgbClr val="FFFFFF"/>
                          </a:solidFill>
                          <a:latin typeface="Arial"/>
                          <a:cs typeface="Arial"/>
                        </a:rPr>
                        <a:t>nd</a:t>
                      </a:r>
                      <a:r>
                        <a:rPr sz="1600" b="1" dirty="0">
                          <a:solidFill>
                            <a:srgbClr val="FFFFFF"/>
                          </a:solidFill>
                          <a:latin typeface="Arial"/>
                          <a:cs typeface="Arial"/>
                        </a:rPr>
                        <a:t>ar</a:t>
                      </a:r>
                      <a:r>
                        <a:rPr sz="1600" b="1" spc="-5" dirty="0">
                          <a:solidFill>
                            <a:srgbClr val="FFFFFF"/>
                          </a:solidFill>
                          <a:latin typeface="Arial"/>
                          <a:cs typeface="Arial"/>
                        </a:rPr>
                        <a:t>d</a:t>
                      </a:r>
                      <a:r>
                        <a:rPr sz="1600" b="1" dirty="0">
                          <a:solidFill>
                            <a:srgbClr val="FFFFFF"/>
                          </a:solidFill>
                          <a:latin typeface="Arial"/>
                          <a:cs typeface="Arial"/>
                        </a:rPr>
                        <a:t>i</a:t>
                      </a:r>
                      <a:r>
                        <a:rPr sz="1600" b="1" spc="5" dirty="0">
                          <a:solidFill>
                            <a:srgbClr val="FFFFFF"/>
                          </a:solidFill>
                          <a:latin typeface="Arial"/>
                          <a:cs typeface="Arial"/>
                        </a:rPr>
                        <a:t>z</a:t>
                      </a:r>
                      <a:r>
                        <a:rPr sz="1600" b="1" dirty="0">
                          <a:solidFill>
                            <a:srgbClr val="FFFFFF"/>
                          </a:solidFill>
                          <a:latin typeface="Arial"/>
                          <a:cs typeface="Arial"/>
                        </a:rPr>
                        <a:t>ed</a:t>
                      </a:r>
                      <a:endParaRPr sz="1600" dirty="0">
                        <a:latin typeface="Arial"/>
                        <a:cs typeface="Arial"/>
                      </a:endParaRPr>
                    </a:p>
                    <a:p>
                      <a:pPr marL="675005" marR="266700" indent="-265430" algn="r">
                        <a:lnSpc>
                          <a:spcPct val="100000"/>
                        </a:lnSpc>
                        <a:spcBef>
                          <a:spcPts val="710"/>
                        </a:spcBef>
                      </a:pPr>
                      <a:r>
                        <a:rPr sz="1200" i="1" spc="-5" dirty="0">
                          <a:solidFill>
                            <a:srgbClr val="FFFFFF"/>
                          </a:solidFill>
                          <a:latin typeface="Arial"/>
                          <a:cs typeface="Arial"/>
                        </a:rPr>
                        <a:t>Clearer Purpose </a:t>
                      </a:r>
                      <a:r>
                        <a:rPr sz="1200" i="1" dirty="0">
                          <a:solidFill>
                            <a:srgbClr val="FFFFFF"/>
                          </a:solidFill>
                          <a:latin typeface="Arial"/>
                          <a:cs typeface="Arial"/>
                        </a:rPr>
                        <a:t>of PM </a:t>
                      </a:r>
                      <a:r>
                        <a:rPr sz="1200" i="1" spc="-5" dirty="0">
                          <a:solidFill>
                            <a:srgbClr val="FFFFFF"/>
                          </a:solidFill>
                          <a:latin typeface="Arial"/>
                          <a:cs typeface="Arial"/>
                        </a:rPr>
                        <a:t>• Standardization </a:t>
                      </a:r>
                      <a:r>
                        <a:rPr sz="1200" i="1" dirty="0">
                          <a:solidFill>
                            <a:srgbClr val="FFFFFF"/>
                          </a:solidFill>
                          <a:latin typeface="Arial"/>
                          <a:cs typeface="Arial"/>
                        </a:rPr>
                        <a:t>of </a:t>
                      </a:r>
                      <a:r>
                        <a:rPr sz="1200" i="1" spc="-5" dirty="0">
                          <a:solidFill>
                            <a:srgbClr val="FFFFFF"/>
                          </a:solidFill>
                          <a:latin typeface="Arial"/>
                          <a:cs typeface="Arial"/>
                        </a:rPr>
                        <a:t>Most Practices (i.e., Goal-Setting,</a:t>
                      </a:r>
                      <a:r>
                        <a:rPr sz="1200" i="1" spc="20" dirty="0">
                          <a:solidFill>
                            <a:srgbClr val="FFFFFF"/>
                          </a:solidFill>
                          <a:latin typeface="Arial"/>
                          <a:cs typeface="Arial"/>
                        </a:rPr>
                        <a:t> </a:t>
                      </a:r>
                      <a:r>
                        <a:rPr sz="1200" i="1" spc="-5" dirty="0">
                          <a:solidFill>
                            <a:srgbClr val="FFFFFF"/>
                          </a:solidFill>
                          <a:latin typeface="Arial"/>
                          <a:cs typeface="Arial"/>
                        </a:rPr>
                        <a:t>Rating</a:t>
                      </a:r>
                      <a:r>
                        <a:rPr sz="1200" i="1" spc="-15" dirty="0">
                          <a:solidFill>
                            <a:srgbClr val="FFFFFF"/>
                          </a:solidFill>
                          <a:latin typeface="Arial"/>
                          <a:cs typeface="Arial"/>
                        </a:rPr>
                        <a:t> </a:t>
                      </a:r>
                      <a:r>
                        <a:rPr sz="1200" i="1" spc="-5" dirty="0">
                          <a:solidFill>
                            <a:srgbClr val="FFFFFF"/>
                          </a:solidFill>
                          <a:latin typeface="Arial"/>
                          <a:cs typeface="Arial"/>
                        </a:rPr>
                        <a:t>Scale, </a:t>
                      </a:r>
                      <a:r>
                        <a:rPr sz="1200" i="1" dirty="0">
                          <a:solidFill>
                            <a:srgbClr val="FFFFFF"/>
                          </a:solidFill>
                          <a:latin typeface="Arial"/>
                          <a:cs typeface="Arial"/>
                        </a:rPr>
                        <a:t> </a:t>
                      </a:r>
                      <a:r>
                        <a:rPr sz="1200" i="1" spc="-5" dirty="0">
                          <a:solidFill>
                            <a:srgbClr val="FFFFFF"/>
                          </a:solidFill>
                          <a:latin typeface="Arial"/>
                          <a:cs typeface="Arial"/>
                        </a:rPr>
                        <a:t>Competencies, </a:t>
                      </a:r>
                      <a:r>
                        <a:rPr sz="1200" i="1" spc="-15" dirty="0">
                          <a:solidFill>
                            <a:srgbClr val="FFFFFF"/>
                          </a:solidFill>
                          <a:latin typeface="Arial"/>
                          <a:cs typeface="Arial"/>
                        </a:rPr>
                        <a:t>Technology) </a:t>
                      </a:r>
                      <a:r>
                        <a:rPr sz="1200" i="1" spc="-5" dirty="0">
                          <a:solidFill>
                            <a:srgbClr val="FFFFFF"/>
                          </a:solidFill>
                          <a:latin typeface="Arial"/>
                          <a:cs typeface="Arial"/>
                        </a:rPr>
                        <a:t>• Support </a:t>
                      </a:r>
                      <a:r>
                        <a:rPr sz="1200" i="1" dirty="0">
                          <a:solidFill>
                            <a:srgbClr val="FFFFFF"/>
                          </a:solidFill>
                          <a:latin typeface="Arial"/>
                          <a:cs typeface="Arial"/>
                        </a:rPr>
                        <a:t>for </a:t>
                      </a:r>
                      <a:r>
                        <a:rPr sz="1200" i="1" spc="-5" dirty="0">
                          <a:solidFill>
                            <a:srgbClr val="FFFFFF"/>
                          </a:solidFill>
                          <a:latin typeface="Arial"/>
                          <a:cs typeface="Arial"/>
                        </a:rPr>
                        <a:t>Coaching, Ongoing Feedback</a:t>
                      </a:r>
                      <a:r>
                        <a:rPr sz="1200" i="1" spc="-85" dirty="0">
                          <a:solidFill>
                            <a:srgbClr val="FFFFFF"/>
                          </a:solidFill>
                          <a:latin typeface="Arial"/>
                          <a:cs typeface="Arial"/>
                        </a:rPr>
                        <a:t> </a:t>
                      </a:r>
                      <a:r>
                        <a:rPr sz="1200" i="1" dirty="0">
                          <a:solidFill>
                            <a:srgbClr val="FFFFFF"/>
                          </a:solidFill>
                          <a:latin typeface="Arial"/>
                          <a:cs typeface="Arial"/>
                        </a:rPr>
                        <a:t>&amp;</a:t>
                      </a:r>
                      <a:r>
                        <a:rPr sz="1200" i="1" spc="15" dirty="0">
                          <a:solidFill>
                            <a:srgbClr val="FFFFFF"/>
                          </a:solidFill>
                          <a:latin typeface="Arial"/>
                          <a:cs typeface="Arial"/>
                        </a:rPr>
                        <a:t> </a:t>
                      </a:r>
                      <a:r>
                        <a:rPr sz="1200" i="1" spc="-5" dirty="0">
                          <a:solidFill>
                            <a:srgbClr val="FFFFFF"/>
                          </a:solidFill>
                          <a:latin typeface="Arial"/>
                          <a:cs typeface="Arial"/>
                        </a:rPr>
                        <a:t>Development </a:t>
                      </a:r>
                      <a:r>
                        <a:rPr sz="1200" i="1" dirty="0">
                          <a:solidFill>
                            <a:srgbClr val="FFFFFF"/>
                          </a:solidFill>
                          <a:latin typeface="Arial"/>
                          <a:cs typeface="Arial"/>
                        </a:rPr>
                        <a:t> </a:t>
                      </a:r>
                      <a:r>
                        <a:rPr sz="1200" i="1" spc="-5" dirty="0">
                          <a:solidFill>
                            <a:srgbClr val="FFFFFF"/>
                          </a:solidFill>
                          <a:latin typeface="Arial"/>
                          <a:cs typeface="Arial"/>
                        </a:rPr>
                        <a:t>Plans • Some Integration Between </a:t>
                      </a:r>
                      <a:r>
                        <a:rPr sz="1200" i="1" dirty="0">
                          <a:solidFill>
                            <a:srgbClr val="FFFFFF"/>
                          </a:solidFill>
                          <a:latin typeface="Arial"/>
                          <a:cs typeface="Arial"/>
                        </a:rPr>
                        <a:t>PM &amp; Other </a:t>
                      </a:r>
                      <a:r>
                        <a:rPr sz="1200" i="1" spc="-5" dirty="0">
                          <a:solidFill>
                            <a:srgbClr val="FFFFFF"/>
                          </a:solidFill>
                          <a:latin typeface="Arial"/>
                          <a:cs typeface="Arial"/>
                        </a:rPr>
                        <a:t>TM</a:t>
                      </a:r>
                      <a:r>
                        <a:rPr sz="1200" i="1" spc="-35" dirty="0">
                          <a:solidFill>
                            <a:srgbClr val="FFFFFF"/>
                          </a:solidFill>
                          <a:latin typeface="Arial"/>
                          <a:cs typeface="Arial"/>
                        </a:rPr>
                        <a:t> </a:t>
                      </a:r>
                      <a:r>
                        <a:rPr sz="1200" i="1" spc="-5" dirty="0">
                          <a:solidFill>
                            <a:srgbClr val="FFFFFF"/>
                          </a:solidFill>
                          <a:latin typeface="Arial"/>
                          <a:cs typeface="Arial"/>
                        </a:rPr>
                        <a:t>Processes</a:t>
                      </a:r>
                      <a:endParaRPr sz="1200" dirty="0">
                        <a:latin typeface="Arial"/>
                        <a:cs typeface="Arial"/>
                      </a:endParaRPr>
                    </a:p>
                  </a:txBody>
                  <a:tcPr marL="0" marR="0" marT="0" marB="0">
                    <a:noFill/>
                  </a:tcPr>
                </a:tc>
              </a:tr>
              <a:tr h="1274063">
                <a:tc gridSpan="2">
                  <a:txBody>
                    <a:bodyPr/>
                    <a:lstStyle/>
                    <a:p>
                      <a:pPr marL="69850">
                        <a:lnSpc>
                          <a:spcPts val="1190"/>
                        </a:lnSpc>
                        <a:spcBef>
                          <a:spcPts val="570"/>
                        </a:spcBef>
                      </a:pPr>
                      <a:r>
                        <a:rPr sz="1200" spc="-5" dirty="0">
                          <a:solidFill>
                            <a:srgbClr val="69747B"/>
                          </a:solidFill>
                          <a:latin typeface="Arial"/>
                          <a:cs typeface="Arial"/>
                        </a:rPr>
                        <a:t>Level</a:t>
                      </a:r>
                      <a:r>
                        <a:rPr sz="1200" spc="-105" dirty="0">
                          <a:solidFill>
                            <a:srgbClr val="69747B"/>
                          </a:solidFill>
                          <a:latin typeface="Arial"/>
                          <a:cs typeface="Arial"/>
                        </a:rPr>
                        <a:t> </a:t>
                      </a:r>
                      <a:r>
                        <a:rPr sz="1200" spc="-5" dirty="0">
                          <a:solidFill>
                            <a:srgbClr val="69747B"/>
                          </a:solidFill>
                          <a:latin typeface="Arial"/>
                          <a:cs typeface="Arial"/>
                        </a:rPr>
                        <a:t>1</a:t>
                      </a:r>
                      <a:endParaRPr sz="1200" dirty="0">
                        <a:latin typeface="Arial"/>
                        <a:cs typeface="Arial"/>
                      </a:endParaRPr>
                    </a:p>
                    <a:p>
                      <a:pPr marR="267970" algn="r">
                        <a:lnSpc>
                          <a:spcPts val="1650"/>
                        </a:lnSpc>
                        <a:spcAft>
                          <a:spcPts val="600"/>
                        </a:spcAft>
                      </a:pPr>
                      <a:r>
                        <a:rPr sz="1600" b="1" dirty="0" smtClean="0">
                          <a:solidFill>
                            <a:srgbClr val="FFFFFF"/>
                          </a:solidFill>
                          <a:latin typeface="Arial"/>
                          <a:cs typeface="Arial"/>
                        </a:rPr>
                        <a:t>I</a:t>
                      </a:r>
                      <a:r>
                        <a:rPr sz="1600" b="1" spc="-5" dirty="0" smtClean="0">
                          <a:solidFill>
                            <a:srgbClr val="FFFFFF"/>
                          </a:solidFill>
                          <a:latin typeface="Arial"/>
                          <a:cs typeface="Arial"/>
                        </a:rPr>
                        <a:t>n</a:t>
                      </a:r>
                      <a:r>
                        <a:rPr sz="1600" b="1" dirty="0" smtClean="0">
                          <a:solidFill>
                            <a:srgbClr val="FFFFFF"/>
                          </a:solidFill>
                          <a:latin typeface="Arial"/>
                          <a:cs typeface="Arial"/>
                        </a:rPr>
                        <a:t>c</a:t>
                      </a:r>
                      <a:r>
                        <a:rPr sz="1600" b="1" spc="-5" dirty="0" smtClean="0">
                          <a:solidFill>
                            <a:srgbClr val="FFFFFF"/>
                          </a:solidFill>
                          <a:latin typeface="Arial"/>
                          <a:cs typeface="Arial"/>
                        </a:rPr>
                        <a:t>on</a:t>
                      </a:r>
                      <a:r>
                        <a:rPr sz="1600" b="1" dirty="0" smtClean="0">
                          <a:solidFill>
                            <a:srgbClr val="FFFFFF"/>
                          </a:solidFill>
                          <a:latin typeface="Arial"/>
                          <a:cs typeface="Arial"/>
                        </a:rPr>
                        <a:t>sis</a:t>
                      </a:r>
                      <a:r>
                        <a:rPr sz="1600" b="1" spc="-5" dirty="0" smtClean="0">
                          <a:solidFill>
                            <a:srgbClr val="FFFFFF"/>
                          </a:solidFill>
                          <a:latin typeface="Arial"/>
                          <a:cs typeface="Arial"/>
                        </a:rPr>
                        <a:t>t</a:t>
                      </a:r>
                      <a:r>
                        <a:rPr sz="1600" b="1" dirty="0" smtClean="0">
                          <a:solidFill>
                            <a:srgbClr val="FFFFFF"/>
                          </a:solidFill>
                          <a:latin typeface="Arial"/>
                          <a:cs typeface="Arial"/>
                        </a:rPr>
                        <a:t>e</a:t>
                      </a:r>
                      <a:r>
                        <a:rPr sz="1600" b="1" spc="-5" dirty="0" smtClean="0">
                          <a:solidFill>
                            <a:srgbClr val="FFFFFF"/>
                          </a:solidFill>
                          <a:latin typeface="Arial"/>
                          <a:cs typeface="Arial"/>
                        </a:rPr>
                        <a:t>nt</a:t>
                      </a:r>
                      <a:endParaRPr sz="1600" dirty="0">
                        <a:latin typeface="Arial"/>
                        <a:cs typeface="Arial"/>
                      </a:endParaRPr>
                    </a:p>
                    <a:p>
                      <a:pPr marR="267970" algn="r">
                        <a:lnSpc>
                          <a:spcPts val="1340"/>
                        </a:lnSpc>
                      </a:pPr>
                      <a:r>
                        <a:rPr sz="1200" i="1" spc="-5" dirty="0" smtClean="0">
                          <a:solidFill>
                            <a:srgbClr val="FFFFFF"/>
                          </a:solidFill>
                          <a:latin typeface="Arial"/>
                          <a:cs typeface="Arial"/>
                        </a:rPr>
                        <a:t>Unclear </a:t>
                      </a:r>
                      <a:r>
                        <a:rPr sz="1200" i="1" spc="-5" dirty="0">
                          <a:solidFill>
                            <a:srgbClr val="FFFFFF"/>
                          </a:solidFill>
                          <a:latin typeface="Arial"/>
                          <a:cs typeface="Arial"/>
                        </a:rPr>
                        <a:t>Purpose </a:t>
                      </a:r>
                      <a:r>
                        <a:rPr sz="1200" i="1" dirty="0">
                          <a:solidFill>
                            <a:srgbClr val="FFFFFF"/>
                          </a:solidFill>
                          <a:latin typeface="Arial"/>
                          <a:cs typeface="Arial"/>
                        </a:rPr>
                        <a:t>of PM </a:t>
                      </a:r>
                      <a:r>
                        <a:rPr sz="1200" i="1" spc="-5" dirty="0">
                          <a:solidFill>
                            <a:srgbClr val="FFFFFF"/>
                          </a:solidFill>
                          <a:latin typeface="Arial"/>
                          <a:cs typeface="Arial"/>
                        </a:rPr>
                        <a:t>Beyond Using Appraisals </a:t>
                      </a:r>
                      <a:r>
                        <a:rPr sz="1200" i="1" dirty="0">
                          <a:solidFill>
                            <a:srgbClr val="FFFFFF"/>
                          </a:solidFill>
                          <a:latin typeface="Arial"/>
                          <a:cs typeface="Arial"/>
                        </a:rPr>
                        <a:t>to </a:t>
                      </a:r>
                      <a:r>
                        <a:rPr sz="1200" i="1" spc="-5" dirty="0">
                          <a:solidFill>
                            <a:srgbClr val="FFFFFF"/>
                          </a:solidFill>
                          <a:latin typeface="Arial"/>
                          <a:cs typeface="Arial"/>
                        </a:rPr>
                        <a:t>Justify Compensation Decisions</a:t>
                      </a:r>
                      <a:r>
                        <a:rPr sz="1200" i="1" spc="-130" dirty="0">
                          <a:solidFill>
                            <a:srgbClr val="FFFFFF"/>
                          </a:solidFill>
                          <a:latin typeface="Arial"/>
                          <a:cs typeface="Arial"/>
                        </a:rPr>
                        <a:t> </a:t>
                      </a:r>
                      <a:r>
                        <a:rPr sz="1200" i="1" spc="-5" dirty="0">
                          <a:solidFill>
                            <a:srgbClr val="FFFFFF"/>
                          </a:solidFill>
                          <a:latin typeface="Arial"/>
                          <a:cs typeface="Arial"/>
                        </a:rPr>
                        <a:t>•</a:t>
                      </a:r>
                      <a:endParaRPr sz="1200" dirty="0">
                        <a:latin typeface="Arial"/>
                        <a:cs typeface="Arial"/>
                      </a:endParaRPr>
                    </a:p>
                    <a:p>
                      <a:pPr marR="267970" algn="r">
                        <a:lnSpc>
                          <a:spcPct val="100000"/>
                        </a:lnSpc>
                      </a:pPr>
                      <a:r>
                        <a:rPr sz="1200" i="1" spc="-5" dirty="0">
                          <a:solidFill>
                            <a:srgbClr val="FFFFFF"/>
                          </a:solidFill>
                          <a:latin typeface="Arial"/>
                          <a:cs typeface="Arial"/>
                        </a:rPr>
                        <a:t>Little Standardization </a:t>
                      </a:r>
                      <a:r>
                        <a:rPr sz="1200" i="1" dirty="0">
                          <a:solidFill>
                            <a:srgbClr val="FFFFFF"/>
                          </a:solidFill>
                          <a:latin typeface="Arial"/>
                          <a:cs typeface="Arial"/>
                        </a:rPr>
                        <a:t>of </a:t>
                      </a:r>
                      <a:r>
                        <a:rPr sz="1200" i="1" spc="-5" dirty="0">
                          <a:solidFill>
                            <a:srgbClr val="FFFFFF"/>
                          </a:solidFill>
                          <a:latin typeface="Arial"/>
                          <a:cs typeface="Arial"/>
                        </a:rPr>
                        <a:t>Practices • Low Support </a:t>
                      </a:r>
                      <a:r>
                        <a:rPr sz="1200" i="1" dirty="0">
                          <a:solidFill>
                            <a:srgbClr val="FFFFFF"/>
                          </a:solidFill>
                          <a:latin typeface="Arial"/>
                          <a:cs typeface="Arial"/>
                        </a:rPr>
                        <a:t>for </a:t>
                      </a:r>
                      <a:r>
                        <a:rPr sz="1200" i="1" spc="-5" dirty="0">
                          <a:solidFill>
                            <a:srgbClr val="FFFFFF"/>
                          </a:solidFill>
                          <a:latin typeface="Arial"/>
                          <a:cs typeface="Arial"/>
                        </a:rPr>
                        <a:t>Manager Coaching </a:t>
                      </a:r>
                      <a:r>
                        <a:rPr sz="1200" i="1" dirty="0">
                          <a:solidFill>
                            <a:srgbClr val="FFFFFF"/>
                          </a:solidFill>
                          <a:latin typeface="Arial"/>
                          <a:cs typeface="Arial"/>
                        </a:rPr>
                        <a:t>&amp; </a:t>
                      </a:r>
                      <a:r>
                        <a:rPr sz="1200" i="1" spc="-5" dirty="0">
                          <a:solidFill>
                            <a:srgbClr val="FFFFFF"/>
                          </a:solidFill>
                          <a:latin typeface="Arial"/>
                          <a:cs typeface="Arial"/>
                        </a:rPr>
                        <a:t>Ongoing Feedback</a:t>
                      </a:r>
                      <a:r>
                        <a:rPr sz="1200" i="1" spc="-90" dirty="0">
                          <a:solidFill>
                            <a:srgbClr val="FFFFFF"/>
                          </a:solidFill>
                          <a:latin typeface="Arial"/>
                          <a:cs typeface="Arial"/>
                        </a:rPr>
                        <a:t> </a:t>
                      </a:r>
                      <a:r>
                        <a:rPr sz="1200" i="1" spc="-5" dirty="0">
                          <a:solidFill>
                            <a:srgbClr val="FFFFFF"/>
                          </a:solidFill>
                          <a:latin typeface="Arial"/>
                          <a:cs typeface="Arial"/>
                        </a:rPr>
                        <a:t>•</a:t>
                      </a:r>
                      <a:endParaRPr sz="1200" dirty="0">
                        <a:latin typeface="Arial"/>
                        <a:cs typeface="Arial"/>
                      </a:endParaRPr>
                    </a:p>
                    <a:p>
                      <a:pPr marR="266700" algn="r">
                        <a:lnSpc>
                          <a:spcPct val="100000"/>
                        </a:lnSpc>
                      </a:pPr>
                      <a:r>
                        <a:rPr sz="1200" i="1" spc="-5" dirty="0">
                          <a:solidFill>
                            <a:srgbClr val="FFFFFF"/>
                          </a:solidFill>
                          <a:latin typeface="Arial"/>
                          <a:cs typeface="Arial"/>
                        </a:rPr>
                        <a:t>Little </a:t>
                      </a:r>
                      <a:r>
                        <a:rPr sz="1200" i="1" dirty="0">
                          <a:solidFill>
                            <a:srgbClr val="FFFFFF"/>
                          </a:solidFill>
                          <a:latin typeface="Arial"/>
                          <a:cs typeface="Arial"/>
                        </a:rPr>
                        <a:t>or </a:t>
                      </a:r>
                      <a:r>
                        <a:rPr sz="1200" i="1" spc="-5" dirty="0">
                          <a:solidFill>
                            <a:srgbClr val="FFFFFF"/>
                          </a:solidFill>
                          <a:latin typeface="Arial"/>
                          <a:cs typeface="Arial"/>
                        </a:rPr>
                        <a:t>No </a:t>
                      </a:r>
                      <a:r>
                        <a:rPr sz="1200" i="1" spc="-15" dirty="0">
                          <a:solidFill>
                            <a:srgbClr val="FFFFFF"/>
                          </a:solidFill>
                          <a:latin typeface="Arial"/>
                          <a:cs typeface="Arial"/>
                        </a:rPr>
                        <a:t>Technology </a:t>
                      </a:r>
                      <a:r>
                        <a:rPr sz="1200" i="1" dirty="0">
                          <a:solidFill>
                            <a:srgbClr val="FFFFFF"/>
                          </a:solidFill>
                          <a:latin typeface="Arial"/>
                          <a:cs typeface="Arial"/>
                        </a:rPr>
                        <a:t>or </a:t>
                      </a:r>
                      <a:r>
                        <a:rPr sz="1200" i="1" spc="-20" dirty="0">
                          <a:solidFill>
                            <a:srgbClr val="FFFFFF"/>
                          </a:solidFill>
                          <a:latin typeface="Arial"/>
                          <a:cs typeface="Arial"/>
                        </a:rPr>
                        <a:t>Talent </a:t>
                      </a:r>
                      <a:r>
                        <a:rPr sz="1200" i="1" spc="-5" dirty="0">
                          <a:solidFill>
                            <a:srgbClr val="FFFFFF"/>
                          </a:solidFill>
                          <a:latin typeface="Arial"/>
                          <a:cs typeface="Arial"/>
                        </a:rPr>
                        <a:t>Management (TM)</a:t>
                      </a:r>
                      <a:r>
                        <a:rPr sz="1200" i="1" spc="-45" dirty="0">
                          <a:solidFill>
                            <a:srgbClr val="FFFFFF"/>
                          </a:solidFill>
                          <a:latin typeface="Arial"/>
                          <a:cs typeface="Arial"/>
                        </a:rPr>
                        <a:t> </a:t>
                      </a:r>
                      <a:r>
                        <a:rPr sz="1200" i="1" spc="-5" dirty="0">
                          <a:solidFill>
                            <a:srgbClr val="FFFFFF"/>
                          </a:solidFill>
                          <a:latin typeface="Arial"/>
                          <a:cs typeface="Arial"/>
                        </a:rPr>
                        <a:t>Integration</a:t>
                      </a:r>
                      <a:endParaRPr sz="1200" dirty="0">
                        <a:latin typeface="Arial"/>
                        <a:cs typeface="Arial"/>
                      </a:endParaRPr>
                    </a:p>
                  </a:txBody>
                  <a:tcPr marL="0" marR="0" marT="0" marB="0">
                    <a:lnL w="33527">
                      <a:solidFill>
                        <a:srgbClr val="FFFFFF"/>
                      </a:solidFill>
                      <a:prstDash val="solid"/>
                    </a:lnL>
                    <a:noFill/>
                  </a:tcPr>
                </a:tc>
                <a:tc hMerge="1">
                  <a:txBody>
                    <a:bodyPr/>
                    <a:lstStyle/>
                    <a:p>
                      <a:endParaRPr/>
                    </a:p>
                  </a:txBody>
                  <a:tcPr marL="0" marR="0" marT="0" marB="0"/>
                </a:tc>
              </a:tr>
            </a:tbl>
          </a:graphicData>
        </a:graphic>
      </p:graphicFrame>
      <p:sp>
        <p:nvSpPr>
          <p:cNvPr id="13" name="object 13"/>
          <p:cNvSpPr txBox="1"/>
          <p:nvPr/>
        </p:nvSpPr>
        <p:spPr>
          <a:xfrm>
            <a:off x="598285" y="4657475"/>
            <a:ext cx="160020" cy="1723389"/>
          </a:xfrm>
          <a:prstGeom prst="rect">
            <a:avLst/>
          </a:prstGeom>
        </p:spPr>
        <p:txBody>
          <a:bodyPr vert="vert270" wrap="square" lIns="0" tIns="0" rIns="0" bIns="0" rtlCol="0">
            <a:spAutoFit/>
          </a:bodyPr>
          <a:lstStyle/>
          <a:p>
            <a:pPr marL="12700">
              <a:lnSpc>
                <a:spcPts val="1165"/>
              </a:lnSpc>
            </a:pPr>
            <a:r>
              <a:rPr sz="1050" dirty="0">
                <a:solidFill>
                  <a:srgbClr val="FFFFFF"/>
                </a:solidFill>
                <a:latin typeface="Arial"/>
                <a:cs typeface="Arial"/>
              </a:rPr>
              <a:t>B</a:t>
            </a:r>
            <a:r>
              <a:rPr sz="1050" spc="10" dirty="0">
                <a:solidFill>
                  <a:srgbClr val="FFFFFF"/>
                </a:solidFill>
                <a:latin typeface="Arial"/>
                <a:cs typeface="Arial"/>
              </a:rPr>
              <a:t> </a:t>
            </a:r>
            <a:r>
              <a:rPr sz="1050" spc="5" dirty="0">
                <a:solidFill>
                  <a:srgbClr val="FFFFFF"/>
                </a:solidFill>
                <a:latin typeface="Arial"/>
                <a:cs typeface="Arial"/>
              </a:rPr>
              <a:t>e</a:t>
            </a:r>
            <a:r>
              <a:rPr sz="1050" dirty="0">
                <a:solidFill>
                  <a:srgbClr val="FFFFFF"/>
                </a:solidFill>
                <a:latin typeface="Arial"/>
                <a:cs typeface="Arial"/>
              </a:rPr>
              <a:t> r s</a:t>
            </a:r>
            <a:r>
              <a:rPr sz="1050" spc="5" dirty="0">
                <a:solidFill>
                  <a:srgbClr val="FFFFFF"/>
                </a:solidFill>
                <a:latin typeface="Arial"/>
                <a:cs typeface="Arial"/>
              </a:rPr>
              <a:t> </a:t>
            </a:r>
            <a:r>
              <a:rPr sz="1050" dirty="0">
                <a:solidFill>
                  <a:srgbClr val="FFFFFF"/>
                </a:solidFill>
                <a:latin typeface="Arial"/>
                <a:cs typeface="Arial"/>
              </a:rPr>
              <a:t>i</a:t>
            </a:r>
            <a:r>
              <a:rPr sz="1050" spc="10" dirty="0">
                <a:solidFill>
                  <a:srgbClr val="FFFFFF"/>
                </a:solidFill>
                <a:latin typeface="Arial"/>
                <a:cs typeface="Arial"/>
              </a:rPr>
              <a:t> </a:t>
            </a:r>
            <a:r>
              <a:rPr sz="1050" dirty="0">
                <a:solidFill>
                  <a:srgbClr val="FFFFFF"/>
                </a:solidFill>
                <a:latin typeface="Arial"/>
                <a:cs typeface="Arial"/>
              </a:rPr>
              <a:t>n   </a:t>
            </a:r>
            <a:r>
              <a:rPr sz="1050" spc="5" dirty="0">
                <a:solidFill>
                  <a:srgbClr val="FFFFFF"/>
                </a:solidFill>
                <a:latin typeface="Arial"/>
                <a:cs typeface="Arial"/>
              </a:rPr>
              <a:t>b</a:t>
            </a:r>
            <a:r>
              <a:rPr sz="1050" dirty="0">
                <a:solidFill>
                  <a:srgbClr val="FFFFFF"/>
                </a:solidFill>
                <a:latin typeface="Arial"/>
                <a:cs typeface="Arial"/>
              </a:rPr>
              <a:t> y  </a:t>
            </a:r>
            <a:r>
              <a:rPr sz="1050" spc="10" dirty="0">
                <a:solidFill>
                  <a:srgbClr val="FFFFFF"/>
                </a:solidFill>
                <a:latin typeface="Arial"/>
                <a:cs typeface="Arial"/>
              </a:rPr>
              <a:t> </a:t>
            </a:r>
            <a:r>
              <a:rPr sz="1050" dirty="0">
                <a:solidFill>
                  <a:srgbClr val="FFFFFF"/>
                </a:solidFill>
                <a:latin typeface="Arial"/>
                <a:cs typeface="Arial"/>
              </a:rPr>
              <a:t>D</a:t>
            </a:r>
            <a:r>
              <a:rPr sz="1050" spc="10" dirty="0">
                <a:solidFill>
                  <a:srgbClr val="FFFFFF"/>
                </a:solidFill>
                <a:latin typeface="Arial"/>
                <a:cs typeface="Arial"/>
              </a:rPr>
              <a:t> </a:t>
            </a:r>
            <a:r>
              <a:rPr sz="1050" spc="5" dirty="0">
                <a:solidFill>
                  <a:srgbClr val="FFFFFF"/>
                </a:solidFill>
                <a:latin typeface="Arial"/>
                <a:cs typeface="Arial"/>
              </a:rPr>
              <a:t>e</a:t>
            </a:r>
            <a:r>
              <a:rPr sz="1050" dirty="0">
                <a:solidFill>
                  <a:srgbClr val="FFFFFF"/>
                </a:solidFill>
                <a:latin typeface="Arial"/>
                <a:cs typeface="Arial"/>
              </a:rPr>
              <a:t> l</a:t>
            </a:r>
            <a:r>
              <a:rPr sz="1050" spc="10" dirty="0">
                <a:solidFill>
                  <a:srgbClr val="FFFFFF"/>
                </a:solidFill>
                <a:latin typeface="Arial"/>
                <a:cs typeface="Arial"/>
              </a:rPr>
              <a:t> </a:t>
            </a:r>
            <a:r>
              <a:rPr sz="1050" spc="5" dirty="0">
                <a:solidFill>
                  <a:srgbClr val="FFFFFF"/>
                </a:solidFill>
                <a:latin typeface="Arial"/>
                <a:cs typeface="Arial"/>
              </a:rPr>
              <a:t>o</a:t>
            </a:r>
            <a:r>
              <a:rPr sz="1050" dirty="0">
                <a:solidFill>
                  <a:srgbClr val="FFFFFF"/>
                </a:solidFill>
                <a:latin typeface="Arial"/>
                <a:cs typeface="Arial"/>
              </a:rPr>
              <a:t> i</a:t>
            </a:r>
            <a:r>
              <a:rPr sz="1050" spc="10" dirty="0">
                <a:solidFill>
                  <a:srgbClr val="FFFFFF"/>
                </a:solidFill>
                <a:latin typeface="Arial"/>
                <a:cs typeface="Arial"/>
              </a:rPr>
              <a:t> </a:t>
            </a:r>
            <a:r>
              <a:rPr sz="1050" dirty="0">
                <a:solidFill>
                  <a:srgbClr val="FFFFFF"/>
                </a:solidFill>
                <a:latin typeface="Arial"/>
                <a:cs typeface="Arial"/>
              </a:rPr>
              <a:t>t t e</a:t>
            </a:r>
            <a:endParaRPr sz="1050">
              <a:solidFill>
                <a:prstClr val="black"/>
              </a:solidFill>
              <a:latin typeface="Arial"/>
              <a:cs typeface="Arial"/>
            </a:endParaRPr>
          </a:p>
        </p:txBody>
      </p:sp>
      <p:sp>
        <p:nvSpPr>
          <p:cNvPr id="14" name="object 14"/>
          <p:cNvSpPr/>
          <p:nvPr/>
        </p:nvSpPr>
        <p:spPr>
          <a:xfrm>
            <a:off x="126492" y="1341119"/>
            <a:ext cx="414655" cy="5090160"/>
          </a:xfrm>
          <a:custGeom>
            <a:avLst/>
            <a:gdLst/>
            <a:ahLst/>
            <a:cxnLst/>
            <a:rect l="l" t="t" r="r" b="b"/>
            <a:pathLst>
              <a:path w="414655" h="5090160">
                <a:moveTo>
                  <a:pt x="310896" y="207263"/>
                </a:moveTo>
                <a:lnTo>
                  <a:pt x="103632" y="207263"/>
                </a:lnTo>
                <a:lnTo>
                  <a:pt x="103632" y="5090160"/>
                </a:lnTo>
                <a:lnTo>
                  <a:pt x="310896" y="5090160"/>
                </a:lnTo>
                <a:lnTo>
                  <a:pt x="310896" y="207263"/>
                </a:lnTo>
                <a:close/>
              </a:path>
              <a:path w="414655" h="5090160">
                <a:moveTo>
                  <a:pt x="207264" y="0"/>
                </a:moveTo>
                <a:lnTo>
                  <a:pt x="0" y="207263"/>
                </a:lnTo>
                <a:lnTo>
                  <a:pt x="414528" y="207263"/>
                </a:lnTo>
                <a:lnTo>
                  <a:pt x="207264" y="0"/>
                </a:lnTo>
                <a:close/>
              </a:path>
            </a:pathLst>
          </a:custGeom>
          <a:solidFill>
            <a:srgbClr val="C0E1F5"/>
          </a:solidFill>
        </p:spPr>
        <p:txBody>
          <a:bodyPr wrap="square" lIns="0" tIns="0" rIns="0" bIns="0" rtlCol="0"/>
          <a:lstStyle/>
          <a:p>
            <a:endParaRPr>
              <a:solidFill>
                <a:prstClr val="black"/>
              </a:solidFill>
            </a:endParaRPr>
          </a:p>
        </p:txBody>
      </p:sp>
      <p:sp>
        <p:nvSpPr>
          <p:cNvPr id="15" name="object 15"/>
          <p:cNvSpPr txBox="1"/>
          <p:nvPr/>
        </p:nvSpPr>
        <p:spPr>
          <a:xfrm>
            <a:off x="222714" y="2505298"/>
            <a:ext cx="203835" cy="2842260"/>
          </a:xfrm>
          <a:prstGeom prst="rect">
            <a:avLst/>
          </a:prstGeom>
        </p:spPr>
        <p:txBody>
          <a:bodyPr vert="vert270" wrap="square" lIns="0" tIns="0" rIns="0" bIns="0" rtlCol="0">
            <a:spAutoFit/>
          </a:bodyPr>
          <a:lstStyle/>
          <a:p>
            <a:pPr marL="12700">
              <a:lnSpc>
                <a:spcPts val="1540"/>
              </a:lnSpc>
            </a:pPr>
            <a:r>
              <a:rPr sz="1400" i="1" spc="-5" dirty="0">
                <a:solidFill>
                  <a:srgbClr val="2D2D2D"/>
                </a:solidFill>
                <a:latin typeface="Verdana"/>
                <a:cs typeface="Verdana"/>
              </a:rPr>
              <a:t>In</a:t>
            </a:r>
            <a:r>
              <a:rPr sz="1400" i="1" dirty="0">
                <a:solidFill>
                  <a:srgbClr val="2D2D2D"/>
                </a:solidFill>
                <a:latin typeface="Verdana"/>
                <a:cs typeface="Verdana"/>
              </a:rPr>
              <a:t>cre</a:t>
            </a:r>
            <a:r>
              <a:rPr sz="1400" i="1" spc="-5" dirty="0">
                <a:solidFill>
                  <a:srgbClr val="2D2D2D"/>
                </a:solidFill>
                <a:latin typeface="Verdana"/>
                <a:cs typeface="Verdana"/>
              </a:rPr>
              <a:t>a</a:t>
            </a:r>
            <a:r>
              <a:rPr sz="1400" i="1" dirty="0">
                <a:solidFill>
                  <a:srgbClr val="2D2D2D"/>
                </a:solidFill>
                <a:latin typeface="Verdana"/>
                <a:cs typeface="Verdana"/>
              </a:rPr>
              <a:t>s</a:t>
            </a:r>
            <a:r>
              <a:rPr sz="1400" i="1" spc="-5" dirty="0">
                <a:solidFill>
                  <a:srgbClr val="2D2D2D"/>
                </a:solidFill>
                <a:latin typeface="Verdana"/>
                <a:cs typeface="Verdana"/>
              </a:rPr>
              <a:t>in</a:t>
            </a:r>
            <a:r>
              <a:rPr sz="1400" i="1" dirty="0">
                <a:solidFill>
                  <a:srgbClr val="2D2D2D"/>
                </a:solidFill>
                <a:latin typeface="Verdana"/>
                <a:cs typeface="Verdana"/>
              </a:rPr>
              <a:t>g</a:t>
            </a:r>
            <a:r>
              <a:rPr sz="1400" i="1" spc="-25" dirty="0">
                <a:solidFill>
                  <a:srgbClr val="2D2D2D"/>
                </a:solidFill>
                <a:latin typeface="Verdana"/>
                <a:cs typeface="Verdana"/>
              </a:rPr>
              <a:t> </a:t>
            </a:r>
            <a:r>
              <a:rPr sz="1400" i="1" dirty="0">
                <a:solidFill>
                  <a:srgbClr val="2D2D2D"/>
                </a:solidFill>
                <a:latin typeface="Verdana"/>
                <a:cs typeface="Verdana"/>
              </a:rPr>
              <a:t>M</a:t>
            </a:r>
            <a:r>
              <a:rPr sz="1400" i="1" spc="-5" dirty="0">
                <a:solidFill>
                  <a:srgbClr val="2D2D2D"/>
                </a:solidFill>
                <a:latin typeface="Verdana"/>
                <a:cs typeface="Verdana"/>
              </a:rPr>
              <a:t>atu</a:t>
            </a:r>
            <a:r>
              <a:rPr sz="1400" i="1" dirty="0">
                <a:solidFill>
                  <a:srgbClr val="2D2D2D"/>
                </a:solidFill>
                <a:latin typeface="Verdana"/>
                <a:cs typeface="Verdana"/>
              </a:rPr>
              <a:t>ri</a:t>
            </a:r>
            <a:r>
              <a:rPr sz="1400" i="1" spc="-5" dirty="0">
                <a:solidFill>
                  <a:srgbClr val="2D2D2D"/>
                </a:solidFill>
                <a:latin typeface="Verdana"/>
                <a:cs typeface="Verdana"/>
              </a:rPr>
              <a:t>t</a:t>
            </a:r>
            <a:r>
              <a:rPr sz="1400" i="1" dirty="0">
                <a:solidFill>
                  <a:srgbClr val="2D2D2D"/>
                </a:solidFill>
                <a:latin typeface="Verdana"/>
                <a:cs typeface="Verdana"/>
              </a:rPr>
              <a:t>y</a:t>
            </a:r>
            <a:r>
              <a:rPr sz="1400" i="1" spc="-30" dirty="0">
                <a:solidFill>
                  <a:srgbClr val="2D2D2D"/>
                </a:solidFill>
                <a:latin typeface="Verdana"/>
                <a:cs typeface="Verdana"/>
              </a:rPr>
              <a:t> </a:t>
            </a:r>
            <a:r>
              <a:rPr sz="1400" i="1" spc="-5" dirty="0">
                <a:solidFill>
                  <a:srgbClr val="2D2D2D"/>
                </a:solidFill>
                <a:latin typeface="Verdana"/>
                <a:cs typeface="Verdana"/>
              </a:rPr>
              <a:t>an</a:t>
            </a:r>
            <a:r>
              <a:rPr sz="1400" i="1" dirty="0">
                <a:solidFill>
                  <a:srgbClr val="2D2D2D"/>
                </a:solidFill>
                <a:latin typeface="Verdana"/>
                <a:cs typeface="Verdana"/>
              </a:rPr>
              <a:t>d</a:t>
            </a:r>
            <a:r>
              <a:rPr sz="1400" i="1" spc="-15" dirty="0">
                <a:solidFill>
                  <a:srgbClr val="2D2D2D"/>
                </a:solidFill>
                <a:latin typeface="Verdana"/>
                <a:cs typeface="Verdana"/>
              </a:rPr>
              <a:t> </a:t>
            </a:r>
            <a:r>
              <a:rPr sz="1400" i="1" spc="-5" dirty="0">
                <a:solidFill>
                  <a:srgbClr val="2D2D2D"/>
                </a:solidFill>
                <a:latin typeface="Verdana"/>
                <a:cs typeface="Verdana"/>
              </a:rPr>
              <a:t>I</a:t>
            </a:r>
            <a:r>
              <a:rPr sz="1400" i="1" dirty="0">
                <a:solidFill>
                  <a:srgbClr val="2D2D2D"/>
                </a:solidFill>
                <a:latin typeface="Verdana"/>
                <a:cs typeface="Verdana"/>
              </a:rPr>
              <a:t>mp</a:t>
            </a:r>
            <a:r>
              <a:rPr sz="1400" i="1" spc="-5" dirty="0">
                <a:solidFill>
                  <a:srgbClr val="2D2D2D"/>
                </a:solidFill>
                <a:latin typeface="Verdana"/>
                <a:cs typeface="Verdana"/>
              </a:rPr>
              <a:t>a</a:t>
            </a:r>
            <a:r>
              <a:rPr sz="1400" i="1" dirty="0">
                <a:solidFill>
                  <a:srgbClr val="2D2D2D"/>
                </a:solidFill>
                <a:latin typeface="Verdana"/>
                <a:cs typeface="Verdana"/>
              </a:rPr>
              <a:t>ct</a:t>
            </a:r>
            <a:endParaRPr sz="1400">
              <a:solidFill>
                <a:prstClr val="black"/>
              </a:solidFill>
              <a:latin typeface="Verdana"/>
              <a:cs typeface="Verdana"/>
            </a:endParaRPr>
          </a:p>
        </p:txBody>
      </p:sp>
      <p:sp>
        <p:nvSpPr>
          <p:cNvPr id="16" name="object 16"/>
          <p:cNvSpPr txBox="1"/>
          <p:nvPr/>
        </p:nvSpPr>
        <p:spPr>
          <a:xfrm>
            <a:off x="577418" y="6475990"/>
            <a:ext cx="8224520" cy="253365"/>
          </a:xfrm>
          <a:prstGeom prst="rect">
            <a:avLst/>
          </a:prstGeom>
        </p:spPr>
        <p:txBody>
          <a:bodyPr vert="horz" wrap="square" lIns="0" tIns="0" rIns="0" bIns="0" rtlCol="0">
            <a:spAutoFit/>
          </a:bodyPr>
          <a:lstStyle/>
          <a:p>
            <a:pPr marR="5080" algn="r">
              <a:lnSpc>
                <a:spcPts val="955"/>
              </a:lnSpc>
            </a:pPr>
            <a:r>
              <a:rPr sz="800" dirty="0">
                <a:solidFill>
                  <a:prstClr val="black"/>
                </a:solidFill>
                <a:latin typeface="Verdana"/>
                <a:cs typeface="Verdana"/>
              </a:rPr>
              <a:t>6</a:t>
            </a:r>
            <a:endParaRPr sz="800">
              <a:solidFill>
                <a:prstClr val="black"/>
              </a:solidFill>
              <a:latin typeface="Verdana"/>
              <a:cs typeface="Verdana"/>
            </a:endParaRPr>
          </a:p>
          <a:p>
            <a:pPr marL="12700">
              <a:lnSpc>
                <a:spcPts val="955"/>
              </a:lnSpc>
            </a:pPr>
            <a:r>
              <a:rPr sz="800" dirty="0">
                <a:solidFill>
                  <a:srgbClr val="2D2D2D"/>
                </a:solidFill>
                <a:latin typeface="Verdana"/>
                <a:cs typeface="Verdana"/>
              </a:rPr>
              <a:t>Source: Bersin by </a:t>
            </a:r>
            <a:r>
              <a:rPr sz="800" spc="-5" dirty="0">
                <a:solidFill>
                  <a:srgbClr val="2D2D2D"/>
                </a:solidFill>
                <a:latin typeface="Verdana"/>
                <a:cs typeface="Verdana"/>
              </a:rPr>
              <a:t>Deloitte,</a:t>
            </a:r>
            <a:r>
              <a:rPr sz="800" spc="-65" dirty="0">
                <a:solidFill>
                  <a:srgbClr val="2D2D2D"/>
                </a:solidFill>
                <a:latin typeface="Verdana"/>
                <a:cs typeface="Verdana"/>
              </a:rPr>
              <a:t> </a:t>
            </a:r>
            <a:r>
              <a:rPr sz="800" dirty="0">
                <a:solidFill>
                  <a:srgbClr val="2D2D2D"/>
                </a:solidFill>
                <a:latin typeface="Verdana"/>
                <a:cs typeface="Verdana"/>
              </a:rPr>
              <a:t>2012</a:t>
            </a:r>
            <a:endParaRPr sz="800">
              <a:solidFill>
                <a:prstClr val="black"/>
              </a:solidFill>
              <a:latin typeface="Verdana"/>
              <a:cs typeface="Verdana"/>
            </a:endParaRPr>
          </a:p>
        </p:txBody>
      </p:sp>
    </p:spTree>
    <p:extLst>
      <p:ext uri="{BB962C8B-B14F-4D97-AF65-F5344CB8AC3E}">
        <p14:creationId xmlns:p14="http://schemas.microsoft.com/office/powerpoint/2010/main" val="370845191"/>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711633" y="6475990"/>
            <a:ext cx="90805" cy="132080"/>
          </a:xfrm>
          <a:prstGeom prst="rect">
            <a:avLst/>
          </a:prstGeom>
        </p:spPr>
        <p:txBody>
          <a:bodyPr vert="horz" wrap="square" lIns="0" tIns="0" rIns="0" bIns="0" rtlCol="0">
            <a:spAutoFit/>
          </a:bodyPr>
          <a:lstStyle/>
          <a:p>
            <a:pPr marL="12700"/>
            <a:r>
              <a:rPr sz="800" dirty="0">
                <a:solidFill>
                  <a:prstClr val="black"/>
                </a:solidFill>
                <a:latin typeface="Verdana"/>
                <a:cs typeface="Verdana"/>
              </a:rPr>
              <a:t>7</a:t>
            </a:r>
            <a:endParaRPr sz="800">
              <a:solidFill>
                <a:prstClr val="black"/>
              </a:solidFill>
              <a:latin typeface="Verdana"/>
              <a:cs typeface="Verdana"/>
            </a:endParaRPr>
          </a:p>
        </p:txBody>
      </p:sp>
      <p:sp>
        <p:nvSpPr>
          <p:cNvPr id="3" name="object 3"/>
          <p:cNvSpPr txBox="1">
            <a:spLocks noGrp="1"/>
          </p:cNvSpPr>
          <p:nvPr>
            <p:ph type="title"/>
          </p:nvPr>
        </p:nvSpPr>
        <p:spPr>
          <a:xfrm>
            <a:off x="211035" y="175741"/>
            <a:ext cx="5437505" cy="281305"/>
          </a:xfrm>
          <a:prstGeom prst="rect">
            <a:avLst/>
          </a:prstGeom>
        </p:spPr>
        <p:txBody>
          <a:bodyPr vert="horz" wrap="square" lIns="0" tIns="0" rIns="0" bIns="0" rtlCol="0">
            <a:spAutoFit/>
          </a:bodyPr>
          <a:lstStyle/>
          <a:p>
            <a:pPr marL="12700">
              <a:lnSpc>
                <a:spcPct val="100000"/>
              </a:lnSpc>
            </a:pPr>
            <a:r>
              <a:rPr spc="-20" dirty="0"/>
              <a:t>Performance Management </a:t>
            </a:r>
            <a:r>
              <a:rPr spc="-15" dirty="0"/>
              <a:t>maturity</a:t>
            </a:r>
            <a:r>
              <a:rPr spc="-145" dirty="0"/>
              <a:t> </a:t>
            </a:r>
            <a:r>
              <a:rPr spc="-15" dirty="0"/>
              <a:t>assessment</a:t>
            </a:r>
          </a:p>
        </p:txBody>
      </p:sp>
      <p:sp>
        <p:nvSpPr>
          <p:cNvPr id="4" name="object 4"/>
          <p:cNvSpPr/>
          <p:nvPr/>
        </p:nvSpPr>
        <p:spPr>
          <a:xfrm>
            <a:off x="1354074" y="970029"/>
            <a:ext cx="3987165" cy="512445"/>
          </a:xfrm>
          <a:custGeom>
            <a:avLst/>
            <a:gdLst/>
            <a:ahLst/>
            <a:cxnLst/>
            <a:rect l="l" t="t" r="r" b="b"/>
            <a:pathLst>
              <a:path w="3987165" h="512444">
                <a:moveTo>
                  <a:pt x="3901440" y="0"/>
                </a:moveTo>
                <a:lnTo>
                  <a:pt x="85344" y="0"/>
                </a:lnTo>
                <a:lnTo>
                  <a:pt x="52126" y="6707"/>
                </a:lnTo>
                <a:lnTo>
                  <a:pt x="24998" y="24998"/>
                </a:lnTo>
                <a:lnTo>
                  <a:pt x="6707" y="52126"/>
                </a:lnTo>
                <a:lnTo>
                  <a:pt x="0" y="85344"/>
                </a:lnTo>
                <a:lnTo>
                  <a:pt x="0" y="426707"/>
                </a:lnTo>
                <a:lnTo>
                  <a:pt x="6707" y="459932"/>
                </a:lnTo>
                <a:lnTo>
                  <a:pt x="24998" y="487064"/>
                </a:lnTo>
                <a:lnTo>
                  <a:pt x="52126" y="505356"/>
                </a:lnTo>
                <a:lnTo>
                  <a:pt x="85344" y="512064"/>
                </a:lnTo>
                <a:lnTo>
                  <a:pt x="3901440" y="512064"/>
                </a:lnTo>
                <a:lnTo>
                  <a:pt x="3934657" y="505356"/>
                </a:lnTo>
                <a:lnTo>
                  <a:pt x="3961785" y="487064"/>
                </a:lnTo>
                <a:lnTo>
                  <a:pt x="3980076" y="459932"/>
                </a:lnTo>
                <a:lnTo>
                  <a:pt x="3986784" y="426707"/>
                </a:lnTo>
                <a:lnTo>
                  <a:pt x="3986784" y="85344"/>
                </a:lnTo>
                <a:lnTo>
                  <a:pt x="3980076" y="52126"/>
                </a:lnTo>
                <a:lnTo>
                  <a:pt x="3961785" y="24998"/>
                </a:lnTo>
                <a:lnTo>
                  <a:pt x="3934657" y="6707"/>
                </a:lnTo>
                <a:lnTo>
                  <a:pt x="3901440" y="0"/>
                </a:lnTo>
                <a:close/>
              </a:path>
            </a:pathLst>
          </a:custGeom>
          <a:solidFill>
            <a:srgbClr val="62B5E5"/>
          </a:solidFill>
        </p:spPr>
        <p:txBody>
          <a:bodyPr wrap="square" lIns="0" tIns="0" rIns="0" bIns="0" rtlCol="0"/>
          <a:lstStyle/>
          <a:p>
            <a:endParaRPr>
              <a:solidFill>
                <a:prstClr val="black"/>
              </a:solidFill>
            </a:endParaRPr>
          </a:p>
        </p:txBody>
      </p:sp>
      <p:sp>
        <p:nvSpPr>
          <p:cNvPr id="5" name="object 5"/>
          <p:cNvSpPr/>
          <p:nvPr/>
        </p:nvSpPr>
        <p:spPr>
          <a:xfrm>
            <a:off x="5340858" y="1482091"/>
            <a:ext cx="1902460" cy="494030"/>
          </a:xfrm>
          <a:custGeom>
            <a:avLst/>
            <a:gdLst/>
            <a:ahLst/>
            <a:cxnLst/>
            <a:rect l="l" t="t" r="r" b="b"/>
            <a:pathLst>
              <a:path w="1902459" h="494030">
                <a:moveTo>
                  <a:pt x="1819656" y="0"/>
                </a:moveTo>
                <a:lnTo>
                  <a:pt x="82296" y="0"/>
                </a:lnTo>
                <a:lnTo>
                  <a:pt x="50261" y="6466"/>
                </a:lnTo>
                <a:lnTo>
                  <a:pt x="24103" y="24103"/>
                </a:lnTo>
                <a:lnTo>
                  <a:pt x="6466" y="50261"/>
                </a:lnTo>
                <a:lnTo>
                  <a:pt x="0" y="82296"/>
                </a:lnTo>
                <a:lnTo>
                  <a:pt x="0" y="411480"/>
                </a:lnTo>
                <a:lnTo>
                  <a:pt x="6466" y="443514"/>
                </a:lnTo>
                <a:lnTo>
                  <a:pt x="24103" y="469672"/>
                </a:lnTo>
                <a:lnTo>
                  <a:pt x="50261" y="487309"/>
                </a:lnTo>
                <a:lnTo>
                  <a:pt x="82296" y="493776"/>
                </a:lnTo>
                <a:lnTo>
                  <a:pt x="1819656" y="493776"/>
                </a:lnTo>
                <a:lnTo>
                  <a:pt x="1851690" y="487309"/>
                </a:lnTo>
                <a:lnTo>
                  <a:pt x="1877848" y="469672"/>
                </a:lnTo>
                <a:lnTo>
                  <a:pt x="1895485" y="443514"/>
                </a:lnTo>
                <a:lnTo>
                  <a:pt x="1901952" y="411480"/>
                </a:lnTo>
                <a:lnTo>
                  <a:pt x="1901952" y="82296"/>
                </a:lnTo>
                <a:lnTo>
                  <a:pt x="1895485" y="50261"/>
                </a:lnTo>
                <a:lnTo>
                  <a:pt x="1877848" y="24103"/>
                </a:lnTo>
                <a:lnTo>
                  <a:pt x="1851690" y="6466"/>
                </a:lnTo>
                <a:lnTo>
                  <a:pt x="1819656" y="0"/>
                </a:lnTo>
                <a:close/>
              </a:path>
            </a:pathLst>
          </a:custGeom>
          <a:solidFill>
            <a:srgbClr val="62B5E5"/>
          </a:solidFill>
        </p:spPr>
        <p:txBody>
          <a:bodyPr wrap="square" lIns="0" tIns="0" rIns="0" bIns="0" rtlCol="0"/>
          <a:lstStyle/>
          <a:p>
            <a:endParaRPr>
              <a:solidFill>
                <a:prstClr val="black"/>
              </a:solidFill>
            </a:endParaRPr>
          </a:p>
        </p:txBody>
      </p:sp>
      <p:sp>
        <p:nvSpPr>
          <p:cNvPr id="6" name="object 6"/>
          <p:cNvSpPr/>
          <p:nvPr/>
        </p:nvSpPr>
        <p:spPr>
          <a:xfrm>
            <a:off x="4389882" y="2003299"/>
            <a:ext cx="1902460" cy="622300"/>
          </a:xfrm>
          <a:custGeom>
            <a:avLst/>
            <a:gdLst/>
            <a:ahLst/>
            <a:cxnLst/>
            <a:rect l="l" t="t" r="r" b="b"/>
            <a:pathLst>
              <a:path w="1902460" h="622300">
                <a:moveTo>
                  <a:pt x="1798320" y="0"/>
                </a:moveTo>
                <a:lnTo>
                  <a:pt x="103632" y="0"/>
                </a:lnTo>
                <a:lnTo>
                  <a:pt x="63291" y="8143"/>
                </a:lnTo>
                <a:lnTo>
                  <a:pt x="30351" y="30351"/>
                </a:lnTo>
                <a:lnTo>
                  <a:pt x="8143" y="63291"/>
                </a:lnTo>
                <a:lnTo>
                  <a:pt x="0" y="103632"/>
                </a:lnTo>
                <a:lnTo>
                  <a:pt x="0" y="518160"/>
                </a:lnTo>
                <a:lnTo>
                  <a:pt x="8143" y="558494"/>
                </a:lnTo>
                <a:lnTo>
                  <a:pt x="30351" y="591435"/>
                </a:lnTo>
                <a:lnTo>
                  <a:pt x="63291" y="613646"/>
                </a:lnTo>
                <a:lnTo>
                  <a:pt x="103632" y="621792"/>
                </a:lnTo>
                <a:lnTo>
                  <a:pt x="1798320" y="621792"/>
                </a:lnTo>
                <a:lnTo>
                  <a:pt x="1838660" y="613646"/>
                </a:lnTo>
                <a:lnTo>
                  <a:pt x="1871600" y="591435"/>
                </a:lnTo>
                <a:lnTo>
                  <a:pt x="1893808" y="558494"/>
                </a:lnTo>
                <a:lnTo>
                  <a:pt x="1901952" y="518160"/>
                </a:lnTo>
                <a:lnTo>
                  <a:pt x="1901952" y="103632"/>
                </a:lnTo>
                <a:lnTo>
                  <a:pt x="1893808" y="63291"/>
                </a:lnTo>
                <a:lnTo>
                  <a:pt x="1871600" y="30351"/>
                </a:lnTo>
                <a:lnTo>
                  <a:pt x="1838660" y="8143"/>
                </a:lnTo>
                <a:lnTo>
                  <a:pt x="1798320" y="0"/>
                </a:lnTo>
                <a:close/>
              </a:path>
            </a:pathLst>
          </a:custGeom>
          <a:solidFill>
            <a:srgbClr val="62B5E5"/>
          </a:solidFill>
        </p:spPr>
        <p:txBody>
          <a:bodyPr wrap="square" lIns="0" tIns="0" rIns="0" bIns="0" rtlCol="0"/>
          <a:lstStyle/>
          <a:p>
            <a:endParaRPr>
              <a:solidFill>
                <a:prstClr val="black"/>
              </a:solidFill>
            </a:endParaRPr>
          </a:p>
        </p:txBody>
      </p:sp>
      <p:sp>
        <p:nvSpPr>
          <p:cNvPr id="7" name="object 7"/>
          <p:cNvSpPr/>
          <p:nvPr/>
        </p:nvSpPr>
        <p:spPr>
          <a:xfrm>
            <a:off x="4389882" y="2003299"/>
            <a:ext cx="1902460" cy="622300"/>
          </a:xfrm>
          <a:custGeom>
            <a:avLst/>
            <a:gdLst/>
            <a:ahLst/>
            <a:cxnLst/>
            <a:rect l="l" t="t" r="r" b="b"/>
            <a:pathLst>
              <a:path w="1902460" h="622300">
                <a:moveTo>
                  <a:pt x="0" y="103632"/>
                </a:moveTo>
                <a:lnTo>
                  <a:pt x="8143" y="63291"/>
                </a:lnTo>
                <a:lnTo>
                  <a:pt x="30351" y="30351"/>
                </a:lnTo>
                <a:lnTo>
                  <a:pt x="63291" y="8143"/>
                </a:lnTo>
                <a:lnTo>
                  <a:pt x="103632" y="0"/>
                </a:lnTo>
                <a:lnTo>
                  <a:pt x="1798320" y="0"/>
                </a:lnTo>
                <a:lnTo>
                  <a:pt x="1838660" y="8143"/>
                </a:lnTo>
                <a:lnTo>
                  <a:pt x="1871600" y="30351"/>
                </a:lnTo>
                <a:lnTo>
                  <a:pt x="1893808" y="63291"/>
                </a:lnTo>
                <a:lnTo>
                  <a:pt x="1901952" y="103632"/>
                </a:lnTo>
                <a:lnTo>
                  <a:pt x="1901952" y="518160"/>
                </a:lnTo>
                <a:lnTo>
                  <a:pt x="1893808" y="558494"/>
                </a:lnTo>
                <a:lnTo>
                  <a:pt x="1871600" y="591435"/>
                </a:lnTo>
                <a:lnTo>
                  <a:pt x="1838660" y="613646"/>
                </a:lnTo>
                <a:lnTo>
                  <a:pt x="1798320" y="621792"/>
                </a:lnTo>
                <a:lnTo>
                  <a:pt x="103632" y="621792"/>
                </a:lnTo>
                <a:lnTo>
                  <a:pt x="63291" y="613646"/>
                </a:lnTo>
                <a:lnTo>
                  <a:pt x="30351" y="591435"/>
                </a:lnTo>
                <a:lnTo>
                  <a:pt x="8143" y="558494"/>
                </a:lnTo>
                <a:lnTo>
                  <a:pt x="0" y="518160"/>
                </a:lnTo>
                <a:lnTo>
                  <a:pt x="0" y="103632"/>
                </a:lnTo>
                <a:close/>
              </a:path>
            </a:pathLst>
          </a:custGeom>
          <a:ln w="19812">
            <a:solidFill>
              <a:srgbClr val="62B5E5"/>
            </a:solidFill>
          </a:ln>
        </p:spPr>
        <p:txBody>
          <a:bodyPr wrap="square" lIns="0" tIns="0" rIns="0" bIns="0" rtlCol="0"/>
          <a:lstStyle/>
          <a:p>
            <a:endParaRPr>
              <a:solidFill>
                <a:prstClr val="black"/>
              </a:solidFill>
            </a:endParaRPr>
          </a:p>
        </p:txBody>
      </p:sp>
      <p:sp>
        <p:nvSpPr>
          <p:cNvPr id="8" name="object 8"/>
          <p:cNvSpPr/>
          <p:nvPr/>
        </p:nvSpPr>
        <p:spPr>
          <a:xfrm>
            <a:off x="3225545" y="2661667"/>
            <a:ext cx="2115820" cy="315595"/>
          </a:xfrm>
          <a:custGeom>
            <a:avLst/>
            <a:gdLst/>
            <a:ahLst/>
            <a:cxnLst/>
            <a:rect l="l" t="t" r="r" b="b"/>
            <a:pathLst>
              <a:path w="2115820" h="315594">
                <a:moveTo>
                  <a:pt x="2062733" y="0"/>
                </a:moveTo>
                <a:lnTo>
                  <a:pt x="52577" y="0"/>
                </a:lnTo>
                <a:lnTo>
                  <a:pt x="32114" y="4130"/>
                </a:lnTo>
                <a:lnTo>
                  <a:pt x="15401" y="15397"/>
                </a:lnTo>
                <a:lnTo>
                  <a:pt x="4132" y="32109"/>
                </a:lnTo>
                <a:lnTo>
                  <a:pt x="0" y="52577"/>
                </a:lnTo>
                <a:lnTo>
                  <a:pt x="0" y="262889"/>
                </a:lnTo>
                <a:lnTo>
                  <a:pt x="4132" y="283353"/>
                </a:lnTo>
                <a:lnTo>
                  <a:pt x="15401" y="300066"/>
                </a:lnTo>
                <a:lnTo>
                  <a:pt x="32114" y="311335"/>
                </a:lnTo>
                <a:lnTo>
                  <a:pt x="52577" y="315467"/>
                </a:lnTo>
                <a:lnTo>
                  <a:pt x="2062733" y="315467"/>
                </a:lnTo>
                <a:lnTo>
                  <a:pt x="2083197" y="311335"/>
                </a:lnTo>
                <a:lnTo>
                  <a:pt x="2099910" y="300066"/>
                </a:lnTo>
                <a:lnTo>
                  <a:pt x="2111179" y="283353"/>
                </a:lnTo>
                <a:lnTo>
                  <a:pt x="2115312" y="262889"/>
                </a:lnTo>
                <a:lnTo>
                  <a:pt x="2115312" y="52577"/>
                </a:lnTo>
                <a:lnTo>
                  <a:pt x="2111179" y="32109"/>
                </a:lnTo>
                <a:lnTo>
                  <a:pt x="2099910" y="15397"/>
                </a:lnTo>
                <a:lnTo>
                  <a:pt x="2083197" y="4130"/>
                </a:lnTo>
                <a:lnTo>
                  <a:pt x="2062733" y="0"/>
                </a:lnTo>
                <a:close/>
              </a:path>
            </a:pathLst>
          </a:custGeom>
          <a:solidFill>
            <a:srgbClr val="62B5E5"/>
          </a:solidFill>
        </p:spPr>
        <p:txBody>
          <a:bodyPr wrap="square" lIns="0" tIns="0" rIns="0" bIns="0" rtlCol="0"/>
          <a:lstStyle/>
          <a:p>
            <a:endParaRPr>
              <a:solidFill>
                <a:prstClr val="black"/>
              </a:solidFill>
            </a:endParaRPr>
          </a:p>
        </p:txBody>
      </p:sp>
      <p:sp>
        <p:nvSpPr>
          <p:cNvPr id="9" name="object 9"/>
          <p:cNvSpPr/>
          <p:nvPr/>
        </p:nvSpPr>
        <p:spPr>
          <a:xfrm>
            <a:off x="5103114" y="3036572"/>
            <a:ext cx="1902460" cy="466725"/>
          </a:xfrm>
          <a:custGeom>
            <a:avLst/>
            <a:gdLst/>
            <a:ahLst/>
            <a:cxnLst/>
            <a:rect l="l" t="t" r="r" b="b"/>
            <a:pathLst>
              <a:path w="1902459" h="466725">
                <a:moveTo>
                  <a:pt x="1824227" y="0"/>
                </a:moveTo>
                <a:lnTo>
                  <a:pt x="77724" y="0"/>
                </a:lnTo>
                <a:lnTo>
                  <a:pt x="47470" y="6107"/>
                </a:lnTo>
                <a:lnTo>
                  <a:pt x="22764" y="22764"/>
                </a:lnTo>
                <a:lnTo>
                  <a:pt x="6107" y="47470"/>
                </a:lnTo>
                <a:lnTo>
                  <a:pt x="0" y="77724"/>
                </a:lnTo>
                <a:lnTo>
                  <a:pt x="0" y="388620"/>
                </a:lnTo>
                <a:lnTo>
                  <a:pt x="6107" y="418873"/>
                </a:lnTo>
                <a:lnTo>
                  <a:pt x="22764" y="443579"/>
                </a:lnTo>
                <a:lnTo>
                  <a:pt x="47470" y="460236"/>
                </a:lnTo>
                <a:lnTo>
                  <a:pt x="77724" y="466344"/>
                </a:lnTo>
                <a:lnTo>
                  <a:pt x="1824227" y="466344"/>
                </a:lnTo>
                <a:lnTo>
                  <a:pt x="1854481" y="460236"/>
                </a:lnTo>
                <a:lnTo>
                  <a:pt x="1879187" y="443579"/>
                </a:lnTo>
                <a:lnTo>
                  <a:pt x="1895844" y="418873"/>
                </a:lnTo>
                <a:lnTo>
                  <a:pt x="1901952" y="388620"/>
                </a:lnTo>
                <a:lnTo>
                  <a:pt x="1901952" y="77724"/>
                </a:lnTo>
                <a:lnTo>
                  <a:pt x="1895844" y="47470"/>
                </a:lnTo>
                <a:lnTo>
                  <a:pt x="1879187" y="22764"/>
                </a:lnTo>
                <a:lnTo>
                  <a:pt x="1854481" y="6107"/>
                </a:lnTo>
                <a:lnTo>
                  <a:pt x="1824227" y="0"/>
                </a:lnTo>
                <a:close/>
              </a:path>
            </a:pathLst>
          </a:custGeom>
          <a:solidFill>
            <a:srgbClr val="62B5E5"/>
          </a:solidFill>
        </p:spPr>
        <p:txBody>
          <a:bodyPr wrap="square" lIns="0" tIns="0" rIns="0" bIns="0" rtlCol="0"/>
          <a:lstStyle/>
          <a:p>
            <a:endParaRPr>
              <a:solidFill>
                <a:prstClr val="black"/>
              </a:solidFill>
            </a:endParaRPr>
          </a:p>
        </p:txBody>
      </p:sp>
      <p:sp>
        <p:nvSpPr>
          <p:cNvPr id="10" name="object 10"/>
          <p:cNvSpPr/>
          <p:nvPr/>
        </p:nvSpPr>
        <p:spPr>
          <a:xfrm>
            <a:off x="7242809" y="3539492"/>
            <a:ext cx="1678305" cy="741045"/>
          </a:xfrm>
          <a:custGeom>
            <a:avLst/>
            <a:gdLst/>
            <a:ahLst/>
            <a:cxnLst/>
            <a:rect l="l" t="t" r="r" b="b"/>
            <a:pathLst>
              <a:path w="1678304" h="741045">
                <a:moveTo>
                  <a:pt x="1554480" y="0"/>
                </a:moveTo>
                <a:lnTo>
                  <a:pt x="123444" y="0"/>
                </a:lnTo>
                <a:lnTo>
                  <a:pt x="75395" y="9701"/>
                </a:lnTo>
                <a:lnTo>
                  <a:pt x="36156" y="36156"/>
                </a:lnTo>
                <a:lnTo>
                  <a:pt x="9701" y="75395"/>
                </a:lnTo>
                <a:lnTo>
                  <a:pt x="0" y="123443"/>
                </a:lnTo>
                <a:lnTo>
                  <a:pt x="0" y="617220"/>
                </a:lnTo>
                <a:lnTo>
                  <a:pt x="9701" y="665268"/>
                </a:lnTo>
                <a:lnTo>
                  <a:pt x="36156" y="704507"/>
                </a:lnTo>
                <a:lnTo>
                  <a:pt x="75395" y="730962"/>
                </a:lnTo>
                <a:lnTo>
                  <a:pt x="123444" y="740664"/>
                </a:lnTo>
                <a:lnTo>
                  <a:pt x="1554480" y="740664"/>
                </a:lnTo>
                <a:lnTo>
                  <a:pt x="1602528" y="730962"/>
                </a:lnTo>
                <a:lnTo>
                  <a:pt x="1641767" y="704507"/>
                </a:lnTo>
                <a:lnTo>
                  <a:pt x="1668222" y="665268"/>
                </a:lnTo>
                <a:lnTo>
                  <a:pt x="1677924" y="617220"/>
                </a:lnTo>
                <a:lnTo>
                  <a:pt x="1677924" y="123443"/>
                </a:lnTo>
                <a:lnTo>
                  <a:pt x="1668222" y="75395"/>
                </a:lnTo>
                <a:lnTo>
                  <a:pt x="1641767" y="36156"/>
                </a:lnTo>
                <a:lnTo>
                  <a:pt x="1602528" y="9701"/>
                </a:lnTo>
                <a:lnTo>
                  <a:pt x="1554480" y="0"/>
                </a:lnTo>
                <a:close/>
              </a:path>
            </a:pathLst>
          </a:custGeom>
          <a:solidFill>
            <a:srgbClr val="62B5E5"/>
          </a:solidFill>
        </p:spPr>
        <p:txBody>
          <a:bodyPr wrap="square" lIns="0" tIns="0" rIns="0" bIns="0" rtlCol="0"/>
          <a:lstStyle/>
          <a:p>
            <a:endParaRPr>
              <a:solidFill>
                <a:prstClr val="black"/>
              </a:solidFill>
            </a:endParaRPr>
          </a:p>
        </p:txBody>
      </p:sp>
      <p:sp>
        <p:nvSpPr>
          <p:cNvPr id="11" name="object 11"/>
          <p:cNvSpPr/>
          <p:nvPr/>
        </p:nvSpPr>
        <p:spPr>
          <a:xfrm>
            <a:off x="7242809" y="3539492"/>
            <a:ext cx="1678305" cy="741045"/>
          </a:xfrm>
          <a:custGeom>
            <a:avLst/>
            <a:gdLst/>
            <a:ahLst/>
            <a:cxnLst/>
            <a:rect l="l" t="t" r="r" b="b"/>
            <a:pathLst>
              <a:path w="1678304" h="741045">
                <a:moveTo>
                  <a:pt x="0" y="123443"/>
                </a:moveTo>
                <a:lnTo>
                  <a:pt x="9701" y="75395"/>
                </a:lnTo>
                <a:lnTo>
                  <a:pt x="36156" y="36156"/>
                </a:lnTo>
                <a:lnTo>
                  <a:pt x="75395" y="9701"/>
                </a:lnTo>
                <a:lnTo>
                  <a:pt x="123444" y="0"/>
                </a:lnTo>
                <a:lnTo>
                  <a:pt x="1554480" y="0"/>
                </a:lnTo>
                <a:lnTo>
                  <a:pt x="1602528" y="9701"/>
                </a:lnTo>
                <a:lnTo>
                  <a:pt x="1641767" y="36156"/>
                </a:lnTo>
                <a:lnTo>
                  <a:pt x="1668222" y="75395"/>
                </a:lnTo>
                <a:lnTo>
                  <a:pt x="1677924" y="123443"/>
                </a:lnTo>
                <a:lnTo>
                  <a:pt x="1677924" y="617220"/>
                </a:lnTo>
                <a:lnTo>
                  <a:pt x="1668222" y="665268"/>
                </a:lnTo>
                <a:lnTo>
                  <a:pt x="1641767" y="704507"/>
                </a:lnTo>
                <a:lnTo>
                  <a:pt x="1602528" y="730962"/>
                </a:lnTo>
                <a:lnTo>
                  <a:pt x="1554480" y="740664"/>
                </a:lnTo>
                <a:lnTo>
                  <a:pt x="123444" y="740664"/>
                </a:lnTo>
                <a:lnTo>
                  <a:pt x="75395" y="730962"/>
                </a:lnTo>
                <a:lnTo>
                  <a:pt x="36156" y="704507"/>
                </a:lnTo>
                <a:lnTo>
                  <a:pt x="9701" y="665268"/>
                </a:lnTo>
                <a:lnTo>
                  <a:pt x="0" y="617220"/>
                </a:lnTo>
                <a:lnTo>
                  <a:pt x="0" y="123443"/>
                </a:lnTo>
                <a:close/>
              </a:path>
            </a:pathLst>
          </a:custGeom>
          <a:ln w="19812">
            <a:solidFill>
              <a:srgbClr val="62B5E5"/>
            </a:solidFill>
          </a:ln>
        </p:spPr>
        <p:txBody>
          <a:bodyPr wrap="square" lIns="0" tIns="0" rIns="0" bIns="0" rtlCol="0"/>
          <a:lstStyle/>
          <a:p>
            <a:endParaRPr>
              <a:solidFill>
                <a:prstClr val="black"/>
              </a:solidFill>
            </a:endParaRPr>
          </a:p>
        </p:txBody>
      </p:sp>
      <p:sp>
        <p:nvSpPr>
          <p:cNvPr id="12" name="object 12"/>
          <p:cNvSpPr/>
          <p:nvPr/>
        </p:nvSpPr>
        <p:spPr>
          <a:xfrm>
            <a:off x="5340858" y="4325877"/>
            <a:ext cx="1902460" cy="1005840"/>
          </a:xfrm>
          <a:custGeom>
            <a:avLst/>
            <a:gdLst/>
            <a:ahLst/>
            <a:cxnLst/>
            <a:rect l="l" t="t" r="r" b="b"/>
            <a:pathLst>
              <a:path w="1902459" h="1005839">
                <a:moveTo>
                  <a:pt x="1734312" y="0"/>
                </a:moveTo>
                <a:lnTo>
                  <a:pt x="167640" y="0"/>
                </a:lnTo>
                <a:lnTo>
                  <a:pt x="123075" y="5988"/>
                </a:lnTo>
                <a:lnTo>
                  <a:pt x="83029" y="22888"/>
                </a:lnTo>
                <a:lnTo>
                  <a:pt x="49101" y="49101"/>
                </a:lnTo>
                <a:lnTo>
                  <a:pt x="22888" y="83029"/>
                </a:lnTo>
                <a:lnTo>
                  <a:pt x="5988" y="123075"/>
                </a:lnTo>
                <a:lnTo>
                  <a:pt x="0" y="167639"/>
                </a:lnTo>
                <a:lnTo>
                  <a:pt x="0" y="838187"/>
                </a:lnTo>
                <a:lnTo>
                  <a:pt x="5988" y="882757"/>
                </a:lnTo>
                <a:lnTo>
                  <a:pt x="22888" y="922806"/>
                </a:lnTo>
                <a:lnTo>
                  <a:pt x="49101" y="956737"/>
                </a:lnTo>
                <a:lnTo>
                  <a:pt x="83029" y="982951"/>
                </a:lnTo>
                <a:lnTo>
                  <a:pt x="123075" y="999851"/>
                </a:lnTo>
                <a:lnTo>
                  <a:pt x="167640" y="1005839"/>
                </a:lnTo>
                <a:lnTo>
                  <a:pt x="1734312" y="1005839"/>
                </a:lnTo>
                <a:lnTo>
                  <a:pt x="1778876" y="999851"/>
                </a:lnTo>
                <a:lnTo>
                  <a:pt x="1818922" y="982951"/>
                </a:lnTo>
                <a:lnTo>
                  <a:pt x="1852850" y="956737"/>
                </a:lnTo>
                <a:lnTo>
                  <a:pt x="1879063" y="922806"/>
                </a:lnTo>
                <a:lnTo>
                  <a:pt x="1895963" y="882757"/>
                </a:lnTo>
                <a:lnTo>
                  <a:pt x="1901952" y="838187"/>
                </a:lnTo>
                <a:lnTo>
                  <a:pt x="1901952" y="167639"/>
                </a:lnTo>
                <a:lnTo>
                  <a:pt x="1895963" y="123075"/>
                </a:lnTo>
                <a:lnTo>
                  <a:pt x="1879063" y="83029"/>
                </a:lnTo>
                <a:lnTo>
                  <a:pt x="1852850" y="49101"/>
                </a:lnTo>
                <a:lnTo>
                  <a:pt x="1818922" y="22888"/>
                </a:lnTo>
                <a:lnTo>
                  <a:pt x="1778876" y="5988"/>
                </a:lnTo>
                <a:lnTo>
                  <a:pt x="1734312" y="0"/>
                </a:lnTo>
                <a:close/>
              </a:path>
            </a:pathLst>
          </a:custGeom>
          <a:solidFill>
            <a:srgbClr val="62B5E5"/>
          </a:solidFill>
        </p:spPr>
        <p:txBody>
          <a:bodyPr wrap="square" lIns="0" tIns="0" rIns="0" bIns="0" rtlCol="0"/>
          <a:lstStyle/>
          <a:p>
            <a:endParaRPr>
              <a:solidFill>
                <a:prstClr val="black"/>
              </a:solidFill>
            </a:endParaRPr>
          </a:p>
        </p:txBody>
      </p:sp>
      <p:sp>
        <p:nvSpPr>
          <p:cNvPr id="13" name="object 13"/>
          <p:cNvSpPr/>
          <p:nvPr/>
        </p:nvSpPr>
        <p:spPr>
          <a:xfrm>
            <a:off x="5340858" y="4325877"/>
            <a:ext cx="1902460" cy="1005840"/>
          </a:xfrm>
          <a:custGeom>
            <a:avLst/>
            <a:gdLst/>
            <a:ahLst/>
            <a:cxnLst/>
            <a:rect l="l" t="t" r="r" b="b"/>
            <a:pathLst>
              <a:path w="1902459" h="1005839">
                <a:moveTo>
                  <a:pt x="0" y="167639"/>
                </a:moveTo>
                <a:lnTo>
                  <a:pt x="5988" y="123075"/>
                </a:lnTo>
                <a:lnTo>
                  <a:pt x="22888" y="83029"/>
                </a:lnTo>
                <a:lnTo>
                  <a:pt x="49101" y="49101"/>
                </a:lnTo>
                <a:lnTo>
                  <a:pt x="83029" y="22888"/>
                </a:lnTo>
                <a:lnTo>
                  <a:pt x="123075" y="5988"/>
                </a:lnTo>
                <a:lnTo>
                  <a:pt x="167640" y="0"/>
                </a:lnTo>
                <a:lnTo>
                  <a:pt x="1734312" y="0"/>
                </a:lnTo>
                <a:lnTo>
                  <a:pt x="1778876" y="5988"/>
                </a:lnTo>
                <a:lnTo>
                  <a:pt x="1818922" y="22888"/>
                </a:lnTo>
                <a:lnTo>
                  <a:pt x="1852850" y="49101"/>
                </a:lnTo>
                <a:lnTo>
                  <a:pt x="1879063" y="83029"/>
                </a:lnTo>
                <a:lnTo>
                  <a:pt x="1895963" y="123075"/>
                </a:lnTo>
                <a:lnTo>
                  <a:pt x="1901952" y="167639"/>
                </a:lnTo>
                <a:lnTo>
                  <a:pt x="1901952" y="838187"/>
                </a:lnTo>
                <a:lnTo>
                  <a:pt x="1895963" y="882757"/>
                </a:lnTo>
                <a:lnTo>
                  <a:pt x="1879063" y="922806"/>
                </a:lnTo>
                <a:lnTo>
                  <a:pt x="1852850" y="956737"/>
                </a:lnTo>
                <a:lnTo>
                  <a:pt x="1818922" y="982951"/>
                </a:lnTo>
                <a:lnTo>
                  <a:pt x="1778876" y="999851"/>
                </a:lnTo>
                <a:lnTo>
                  <a:pt x="1734312" y="1005839"/>
                </a:lnTo>
                <a:lnTo>
                  <a:pt x="167640" y="1005839"/>
                </a:lnTo>
                <a:lnTo>
                  <a:pt x="123075" y="999851"/>
                </a:lnTo>
                <a:lnTo>
                  <a:pt x="83029" y="982951"/>
                </a:lnTo>
                <a:lnTo>
                  <a:pt x="49101" y="956737"/>
                </a:lnTo>
                <a:lnTo>
                  <a:pt x="22888" y="922806"/>
                </a:lnTo>
                <a:lnTo>
                  <a:pt x="5988" y="882757"/>
                </a:lnTo>
                <a:lnTo>
                  <a:pt x="0" y="838187"/>
                </a:lnTo>
                <a:lnTo>
                  <a:pt x="0" y="167639"/>
                </a:lnTo>
                <a:close/>
              </a:path>
            </a:pathLst>
          </a:custGeom>
          <a:ln w="19812">
            <a:solidFill>
              <a:srgbClr val="62B5E5"/>
            </a:solidFill>
          </a:ln>
        </p:spPr>
        <p:txBody>
          <a:bodyPr wrap="square" lIns="0" tIns="0" rIns="0" bIns="0" rtlCol="0"/>
          <a:lstStyle/>
          <a:p>
            <a:endParaRPr>
              <a:solidFill>
                <a:prstClr val="black"/>
              </a:solidFill>
            </a:endParaRPr>
          </a:p>
        </p:txBody>
      </p:sp>
      <p:sp>
        <p:nvSpPr>
          <p:cNvPr id="14" name="object 14"/>
          <p:cNvSpPr/>
          <p:nvPr/>
        </p:nvSpPr>
        <p:spPr>
          <a:xfrm>
            <a:off x="7242809" y="5368291"/>
            <a:ext cx="1678305" cy="466725"/>
          </a:xfrm>
          <a:custGeom>
            <a:avLst/>
            <a:gdLst/>
            <a:ahLst/>
            <a:cxnLst/>
            <a:rect l="l" t="t" r="r" b="b"/>
            <a:pathLst>
              <a:path w="1678304" h="466725">
                <a:moveTo>
                  <a:pt x="1600200" y="0"/>
                </a:moveTo>
                <a:lnTo>
                  <a:pt x="77724" y="0"/>
                </a:lnTo>
                <a:lnTo>
                  <a:pt x="47470" y="6107"/>
                </a:lnTo>
                <a:lnTo>
                  <a:pt x="22764" y="22764"/>
                </a:lnTo>
                <a:lnTo>
                  <a:pt x="6107" y="47470"/>
                </a:lnTo>
                <a:lnTo>
                  <a:pt x="0" y="77723"/>
                </a:lnTo>
                <a:lnTo>
                  <a:pt x="0" y="388619"/>
                </a:lnTo>
                <a:lnTo>
                  <a:pt x="6107" y="418873"/>
                </a:lnTo>
                <a:lnTo>
                  <a:pt x="22764" y="443579"/>
                </a:lnTo>
                <a:lnTo>
                  <a:pt x="47470" y="460236"/>
                </a:lnTo>
                <a:lnTo>
                  <a:pt x="77724" y="466343"/>
                </a:lnTo>
                <a:lnTo>
                  <a:pt x="1600200" y="466343"/>
                </a:lnTo>
                <a:lnTo>
                  <a:pt x="1630453" y="460236"/>
                </a:lnTo>
                <a:lnTo>
                  <a:pt x="1655159" y="443579"/>
                </a:lnTo>
                <a:lnTo>
                  <a:pt x="1671816" y="418873"/>
                </a:lnTo>
                <a:lnTo>
                  <a:pt x="1677924" y="388619"/>
                </a:lnTo>
                <a:lnTo>
                  <a:pt x="1677924" y="77723"/>
                </a:lnTo>
                <a:lnTo>
                  <a:pt x="1671816" y="47470"/>
                </a:lnTo>
                <a:lnTo>
                  <a:pt x="1655159" y="22764"/>
                </a:lnTo>
                <a:lnTo>
                  <a:pt x="1630453" y="6107"/>
                </a:lnTo>
                <a:lnTo>
                  <a:pt x="1600200" y="0"/>
                </a:lnTo>
                <a:close/>
              </a:path>
            </a:pathLst>
          </a:custGeom>
          <a:solidFill>
            <a:srgbClr val="62B5E5"/>
          </a:solidFill>
        </p:spPr>
        <p:txBody>
          <a:bodyPr wrap="square" lIns="0" tIns="0" rIns="0" bIns="0" rtlCol="0"/>
          <a:lstStyle/>
          <a:p>
            <a:endParaRPr>
              <a:solidFill>
                <a:prstClr val="black"/>
              </a:solidFill>
            </a:endParaRPr>
          </a:p>
        </p:txBody>
      </p:sp>
      <p:sp>
        <p:nvSpPr>
          <p:cNvPr id="15" name="object 15"/>
          <p:cNvSpPr/>
          <p:nvPr/>
        </p:nvSpPr>
        <p:spPr>
          <a:xfrm>
            <a:off x="7242809" y="5881880"/>
            <a:ext cx="1678305" cy="464820"/>
          </a:xfrm>
          <a:custGeom>
            <a:avLst/>
            <a:gdLst/>
            <a:ahLst/>
            <a:cxnLst/>
            <a:rect l="l" t="t" r="r" b="b"/>
            <a:pathLst>
              <a:path w="1678304" h="464820">
                <a:moveTo>
                  <a:pt x="1600454" y="0"/>
                </a:moveTo>
                <a:lnTo>
                  <a:pt x="77470" y="0"/>
                </a:lnTo>
                <a:lnTo>
                  <a:pt x="47314" y="6087"/>
                </a:lnTo>
                <a:lnTo>
                  <a:pt x="22690" y="22690"/>
                </a:lnTo>
                <a:lnTo>
                  <a:pt x="6087" y="47314"/>
                </a:lnTo>
                <a:lnTo>
                  <a:pt x="0" y="77470"/>
                </a:lnTo>
                <a:lnTo>
                  <a:pt x="0" y="387350"/>
                </a:lnTo>
                <a:lnTo>
                  <a:pt x="6087" y="417505"/>
                </a:lnTo>
                <a:lnTo>
                  <a:pt x="22690" y="442129"/>
                </a:lnTo>
                <a:lnTo>
                  <a:pt x="47314" y="458732"/>
                </a:lnTo>
                <a:lnTo>
                  <a:pt x="77470" y="464820"/>
                </a:lnTo>
                <a:lnTo>
                  <a:pt x="1600454" y="464820"/>
                </a:lnTo>
                <a:lnTo>
                  <a:pt x="1630609" y="458732"/>
                </a:lnTo>
                <a:lnTo>
                  <a:pt x="1655233" y="442129"/>
                </a:lnTo>
                <a:lnTo>
                  <a:pt x="1671836" y="417505"/>
                </a:lnTo>
                <a:lnTo>
                  <a:pt x="1677924" y="387350"/>
                </a:lnTo>
                <a:lnTo>
                  <a:pt x="1677924" y="77470"/>
                </a:lnTo>
                <a:lnTo>
                  <a:pt x="1671836" y="47314"/>
                </a:lnTo>
                <a:lnTo>
                  <a:pt x="1655233" y="22690"/>
                </a:lnTo>
                <a:lnTo>
                  <a:pt x="1630609" y="6087"/>
                </a:lnTo>
                <a:lnTo>
                  <a:pt x="1600454" y="0"/>
                </a:lnTo>
                <a:close/>
              </a:path>
            </a:pathLst>
          </a:custGeom>
          <a:solidFill>
            <a:srgbClr val="62B5E5"/>
          </a:solidFill>
        </p:spPr>
        <p:txBody>
          <a:bodyPr wrap="square" lIns="0" tIns="0" rIns="0" bIns="0" rtlCol="0"/>
          <a:lstStyle/>
          <a:p>
            <a:endParaRPr>
              <a:solidFill>
                <a:prstClr val="black"/>
              </a:solidFill>
            </a:endParaRPr>
          </a:p>
        </p:txBody>
      </p:sp>
      <p:graphicFrame>
        <p:nvGraphicFramePr>
          <p:cNvPr id="16" name="object 16"/>
          <p:cNvGraphicFramePr>
            <a:graphicFrameLocks noGrp="1"/>
          </p:cNvGraphicFramePr>
          <p:nvPr>
            <p:extLst>
              <p:ext uri="{D42A27DB-BD31-4B8C-83A1-F6EECF244321}">
                <p14:modId xmlns:p14="http://schemas.microsoft.com/office/powerpoint/2010/main" val="718359929"/>
              </p:ext>
            </p:extLst>
          </p:nvPr>
        </p:nvGraphicFramePr>
        <p:xfrm>
          <a:off x="225425" y="530225"/>
          <a:ext cx="8691663" cy="5850329"/>
        </p:xfrm>
        <a:graphic>
          <a:graphicData uri="http://schemas.openxmlformats.org/drawingml/2006/table">
            <a:tbl>
              <a:tblPr firstRow="1" bandRow="1">
                <a:tableStyleId>{2D5ABB26-0587-4C30-8999-92F81FD0307C}</a:tableStyleId>
              </a:tblPr>
              <a:tblGrid>
                <a:gridCol w="1107396"/>
                <a:gridCol w="1869267"/>
                <a:gridCol w="2133599"/>
                <a:gridCol w="1905000"/>
                <a:gridCol w="1676401"/>
              </a:tblGrid>
              <a:tr h="423120">
                <a:tc>
                  <a:txBody>
                    <a:bodyPr/>
                    <a:lstStyle/>
                    <a:p>
                      <a:endParaRPr dirty="0"/>
                    </a:p>
                  </a:txBody>
                  <a:tcPr marL="0" marR="0" marT="0" marB="0">
                    <a:solidFill>
                      <a:srgbClr val="75787B"/>
                    </a:solidFill>
                  </a:tcPr>
                </a:tc>
                <a:tc>
                  <a:txBody>
                    <a:bodyPr/>
                    <a:lstStyle/>
                    <a:p>
                      <a:pPr algn="ctr">
                        <a:lnSpc>
                          <a:spcPct val="100000"/>
                        </a:lnSpc>
                        <a:spcBef>
                          <a:spcPts val="325"/>
                        </a:spcBef>
                      </a:pPr>
                      <a:r>
                        <a:rPr sz="1000" b="1" spc="-5" dirty="0">
                          <a:solidFill>
                            <a:srgbClr val="FFFFFF"/>
                          </a:solidFill>
                          <a:latin typeface="Verdana"/>
                          <a:cs typeface="Verdana"/>
                        </a:rPr>
                        <a:t>Level</a:t>
                      </a:r>
                      <a:r>
                        <a:rPr sz="1000" b="1" spc="-95" dirty="0">
                          <a:solidFill>
                            <a:srgbClr val="FFFFFF"/>
                          </a:solidFill>
                          <a:latin typeface="Verdana"/>
                          <a:cs typeface="Verdana"/>
                        </a:rPr>
                        <a:t> </a:t>
                      </a:r>
                      <a:r>
                        <a:rPr sz="1000" b="1" spc="-5" dirty="0">
                          <a:solidFill>
                            <a:srgbClr val="FFFFFF"/>
                          </a:solidFill>
                          <a:latin typeface="Verdana"/>
                          <a:cs typeface="Verdana"/>
                        </a:rPr>
                        <a:t>4</a:t>
                      </a:r>
                      <a:endParaRPr sz="1000">
                        <a:latin typeface="Verdana"/>
                        <a:cs typeface="Verdana"/>
                      </a:endParaRPr>
                    </a:p>
                    <a:p>
                      <a:pPr algn="ctr">
                        <a:lnSpc>
                          <a:spcPct val="100000"/>
                        </a:lnSpc>
                        <a:spcBef>
                          <a:spcPts val="60"/>
                        </a:spcBef>
                      </a:pPr>
                      <a:r>
                        <a:rPr sz="1000" b="1" i="1" spc="-10" dirty="0">
                          <a:solidFill>
                            <a:srgbClr val="FFFFFF"/>
                          </a:solidFill>
                          <a:latin typeface="Verdana"/>
                          <a:cs typeface="Verdana"/>
                        </a:rPr>
                        <a:t>Responsive</a:t>
                      </a:r>
                      <a:endParaRPr sz="1000">
                        <a:latin typeface="Verdana"/>
                        <a:cs typeface="Verdana"/>
                      </a:endParaRPr>
                    </a:p>
                  </a:txBody>
                  <a:tcPr marL="0" marR="0" marT="0" marB="0">
                    <a:lnR w="6350">
                      <a:solidFill>
                        <a:srgbClr val="75787B"/>
                      </a:solidFill>
                      <a:prstDash val="solid"/>
                    </a:lnR>
                    <a:lnT w="6350">
                      <a:solidFill>
                        <a:srgbClr val="75787B"/>
                      </a:solidFill>
                      <a:prstDash val="solid"/>
                    </a:lnT>
                    <a:lnB w="19812">
                      <a:solidFill>
                        <a:srgbClr val="62B5E5"/>
                      </a:solidFill>
                      <a:prstDash val="solid"/>
                    </a:lnB>
                    <a:solidFill>
                      <a:srgbClr val="012169"/>
                    </a:solidFill>
                  </a:tcPr>
                </a:tc>
                <a:tc>
                  <a:txBody>
                    <a:bodyPr/>
                    <a:lstStyle/>
                    <a:p>
                      <a:pPr algn="ctr">
                        <a:lnSpc>
                          <a:spcPct val="100000"/>
                        </a:lnSpc>
                        <a:spcBef>
                          <a:spcPts val="325"/>
                        </a:spcBef>
                      </a:pPr>
                      <a:r>
                        <a:rPr sz="1000" b="1" spc="-5" dirty="0">
                          <a:solidFill>
                            <a:srgbClr val="FFFFFF"/>
                          </a:solidFill>
                          <a:latin typeface="Verdana"/>
                          <a:cs typeface="Verdana"/>
                        </a:rPr>
                        <a:t>Level</a:t>
                      </a:r>
                      <a:r>
                        <a:rPr sz="1000" b="1" spc="-95" dirty="0">
                          <a:solidFill>
                            <a:srgbClr val="FFFFFF"/>
                          </a:solidFill>
                          <a:latin typeface="Verdana"/>
                          <a:cs typeface="Verdana"/>
                        </a:rPr>
                        <a:t> </a:t>
                      </a:r>
                      <a:r>
                        <a:rPr sz="1000" b="1" spc="-5" dirty="0">
                          <a:solidFill>
                            <a:srgbClr val="FFFFFF"/>
                          </a:solidFill>
                          <a:latin typeface="Verdana"/>
                          <a:cs typeface="Verdana"/>
                        </a:rPr>
                        <a:t>3</a:t>
                      </a:r>
                      <a:endParaRPr sz="1000">
                        <a:latin typeface="Verdana"/>
                        <a:cs typeface="Verdana"/>
                      </a:endParaRPr>
                    </a:p>
                    <a:p>
                      <a:pPr algn="ctr">
                        <a:lnSpc>
                          <a:spcPct val="100000"/>
                        </a:lnSpc>
                        <a:spcBef>
                          <a:spcPts val="60"/>
                        </a:spcBef>
                      </a:pPr>
                      <a:r>
                        <a:rPr sz="1000" b="1" i="1" spc="-10" dirty="0">
                          <a:solidFill>
                            <a:srgbClr val="FFFFFF"/>
                          </a:solidFill>
                          <a:latin typeface="Verdana"/>
                          <a:cs typeface="Verdana"/>
                        </a:rPr>
                        <a:t>Purposeful and</a:t>
                      </a:r>
                      <a:r>
                        <a:rPr sz="1000" b="1" i="1" spc="20" dirty="0">
                          <a:solidFill>
                            <a:srgbClr val="FFFFFF"/>
                          </a:solidFill>
                          <a:latin typeface="Verdana"/>
                          <a:cs typeface="Verdana"/>
                        </a:rPr>
                        <a:t> </a:t>
                      </a:r>
                      <a:r>
                        <a:rPr sz="1000" b="1" i="1" spc="-10" dirty="0">
                          <a:solidFill>
                            <a:srgbClr val="FFFFFF"/>
                          </a:solidFill>
                          <a:latin typeface="Verdana"/>
                          <a:cs typeface="Verdana"/>
                        </a:rPr>
                        <a:t>Integrated</a:t>
                      </a:r>
                      <a:endParaRPr sz="1000">
                        <a:latin typeface="Verdana"/>
                        <a:cs typeface="Verdana"/>
                      </a:endParaRPr>
                    </a:p>
                  </a:txBody>
                  <a:tcPr marL="0" marR="0" marT="0" marB="0">
                    <a:lnL w="6350">
                      <a:solidFill>
                        <a:srgbClr val="75787B"/>
                      </a:solidFill>
                      <a:prstDash val="solid"/>
                    </a:lnL>
                    <a:lnR w="6350">
                      <a:solidFill>
                        <a:srgbClr val="75787B"/>
                      </a:solidFill>
                      <a:prstDash val="solid"/>
                    </a:lnR>
                    <a:lnT w="6350">
                      <a:solidFill>
                        <a:srgbClr val="75787B"/>
                      </a:solidFill>
                      <a:prstDash val="solid"/>
                    </a:lnT>
                    <a:lnB w="19812">
                      <a:solidFill>
                        <a:srgbClr val="62B5E5"/>
                      </a:solidFill>
                      <a:prstDash val="solid"/>
                    </a:lnB>
                    <a:solidFill>
                      <a:srgbClr val="86BC25"/>
                    </a:solidFill>
                  </a:tcPr>
                </a:tc>
                <a:tc>
                  <a:txBody>
                    <a:bodyPr/>
                    <a:lstStyle/>
                    <a:p>
                      <a:pPr algn="ctr">
                        <a:lnSpc>
                          <a:spcPct val="100000"/>
                        </a:lnSpc>
                        <a:spcBef>
                          <a:spcPts val="325"/>
                        </a:spcBef>
                      </a:pPr>
                      <a:r>
                        <a:rPr sz="1000" b="1" spc="-5" dirty="0">
                          <a:solidFill>
                            <a:srgbClr val="FFFFFF"/>
                          </a:solidFill>
                          <a:latin typeface="Verdana"/>
                          <a:cs typeface="Verdana"/>
                        </a:rPr>
                        <a:t>Level</a:t>
                      </a:r>
                      <a:r>
                        <a:rPr sz="1000" b="1" spc="-95" dirty="0">
                          <a:solidFill>
                            <a:srgbClr val="FFFFFF"/>
                          </a:solidFill>
                          <a:latin typeface="Verdana"/>
                          <a:cs typeface="Verdana"/>
                        </a:rPr>
                        <a:t> </a:t>
                      </a:r>
                      <a:r>
                        <a:rPr sz="1000" b="1" spc="-5" dirty="0">
                          <a:solidFill>
                            <a:srgbClr val="FFFFFF"/>
                          </a:solidFill>
                          <a:latin typeface="Verdana"/>
                          <a:cs typeface="Verdana"/>
                        </a:rPr>
                        <a:t>2</a:t>
                      </a:r>
                      <a:endParaRPr sz="1000">
                        <a:latin typeface="Verdana"/>
                        <a:cs typeface="Verdana"/>
                      </a:endParaRPr>
                    </a:p>
                    <a:p>
                      <a:pPr algn="ctr">
                        <a:lnSpc>
                          <a:spcPct val="100000"/>
                        </a:lnSpc>
                        <a:spcBef>
                          <a:spcPts val="60"/>
                        </a:spcBef>
                      </a:pPr>
                      <a:r>
                        <a:rPr sz="1000" b="1" i="1" spc="-10" dirty="0">
                          <a:solidFill>
                            <a:srgbClr val="FFFFFF"/>
                          </a:solidFill>
                          <a:latin typeface="Verdana"/>
                          <a:cs typeface="Verdana"/>
                        </a:rPr>
                        <a:t>Standardized</a:t>
                      </a:r>
                      <a:endParaRPr sz="1000">
                        <a:latin typeface="Verdana"/>
                        <a:cs typeface="Verdana"/>
                      </a:endParaRPr>
                    </a:p>
                  </a:txBody>
                  <a:tcPr marL="0" marR="0" marT="0" marB="0">
                    <a:lnL w="6350">
                      <a:solidFill>
                        <a:srgbClr val="75787B"/>
                      </a:solidFill>
                      <a:prstDash val="solid"/>
                    </a:lnL>
                    <a:lnR w="6350">
                      <a:solidFill>
                        <a:srgbClr val="75787B"/>
                      </a:solidFill>
                      <a:prstDash val="solid"/>
                    </a:lnR>
                    <a:lnT w="6350">
                      <a:solidFill>
                        <a:srgbClr val="75787B"/>
                      </a:solidFill>
                      <a:prstDash val="solid"/>
                    </a:lnT>
                    <a:lnB w="6350">
                      <a:solidFill>
                        <a:srgbClr val="75787B"/>
                      </a:solidFill>
                      <a:prstDash val="solid"/>
                    </a:lnB>
                    <a:solidFill>
                      <a:srgbClr val="F89108"/>
                    </a:solidFill>
                  </a:tcPr>
                </a:tc>
                <a:tc>
                  <a:txBody>
                    <a:bodyPr/>
                    <a:lstStyle/>
                    <a:p>
                      <a:pPr algn="ctr">
                        <a:lnSpc>
                          <a:spcPct val="100000"/>
                        </a:lnSpc>
                        <a:spcBef>
                          <a:spcPts val="325"/>
                        </a:spcBef>
                      </a:pPr>
                      <a:r>
                        <a:rPr sz="1000" b="1" spc="-5" dirty="0">
                          <a:solidFill>
                            <a:srgbClr val="FFFFFF"/>
                          </a:solidFill>
                          <a:latin typeface="Verdana"/>
                          <a:cs typeface="Verdana"/>
                        </a:rPr>
                        <a:t>Level</a:t>
                      </a:r>
                      <a:r>
                        <a:rPr sz="1000" b="1" spc="-95" dirty="0">
                          <a:solidFill>
                            <a:srgbClr val="FFFFFF"/>
                          </a:solidFill>
                          <a:latin typeface="Verdana"/>
                          <a:cs typeface="Verdana"/>
                        </a:rPr>
                        <a:t> </a:t>
                      </a:r>
                      <a:r>
                        <a:rPr sz="1000" b="1" spc="-5" dirty="0">
                          <a:solidFill>
                            <a:srgbClr val="FFFFFF"/>
                          </a:solidFill>
                          <a:latin typeface="Verdana"/>
                          <a:cs typeface="Verdana"/>
                        </a:rPr>
                        <a:t>1</a:t>
                      </a:r>
                      <a:endParaRPr sz="1000">
                        <a:latin typeface="Verdana"/>
                        <a:cs typeface="Verdana"/>
                      </a:endParaRPr>
                    </a:p>
                    <a:p>
                      <a:pPr algn="ctr">
                        <a:lnSpc>
                          <a:spcPct val="100000"/>
                        </a:lnSpc>
                        <a:spcBef>
                          <a:spcPts val="60"/>
                        </a:spcBef>
                      </a:pPr>
                      <a:r>
                        <a:rPr sz="1000" b="1" i="1" spc="-10" dirty="0">
                          <a:solidFill>
                            <a:srgbClr val="FFFFFF"/>
                          </a:solidFill>
                          <a:latin typeface="Verdana"/>
                          <a:cs typeface="Verdana"/>
                        </a:rPr>
                        <a:t>Inconsistent</a:t>
                      </a:r>
                      <a:endParaRPr sz="1000">
                        <a:latin typeface="Verdana"/>
                        <a:cs typeface="Verdana"/>
                      </a:endParaRPr>
                    </a:p>
                  </a:txBody>
                  <a:tcPr marL="0" marR="0" marT="0" marB="0">
                    <a:lnL w="6350">
                      <a:solidFill>
                        <a:srgbClr val="75787B"/>
                      </a:solidFill>
                      <a:prstDash val="solid"/>
                    </a:lnL>
                    <a:lnR w="6350">
                      <a:solidFill>
                        <a:srgbClr val="75787B"/>
                      </a:solidFill>
                      <a:prstDash val="solid"/>
                    </a:lnR>
                    <a:lnT w="6350">
                      <a:solidFill>
                        <a:srgbClr val="75787B"/>
                      </a:solidFill>
                      <a:prstDash val="solid"/>
                    </a:lnT>
                    <a:lnB w="6350">
                      <a:solidFill>
                        <a:srgbClr val="75787B"/>
                      </a:solidFill>
                      <a:prstDash val="solid"/>
                    </a:lnB>
                    <a:solidFill>
                      <a:srgbClr val="D7100B"/>
                    </a:solidFill>
                  </a:tcPr>
                </a:tc>
              </a:tr>
              <a:tr h="525228">
                <a:tc>
                  <a:txBody>
                    <a:bodyPr/>
                    <a:lstStyle/>
                    <a:p>
                      <a:pPr marL="20955" marR="6985" indent="-635" algn="ctr">
                        <a:lnSpc>
                          <a:spcPct val="114999"/>
                        </a:lnSpc>
                        <a:spcBef>
                          <a:spcPts val="270"/>
                        </a:spcBef>
                      </a:pPr>
                      <a:r>
                        <a:rPr sz="800" b="1" dirty="0">
                          <a:latin typeface="Verdana"/>
                          <a:cs typeface="Verdana"/>
                        </a:rPr>
                        <a:t>Purpose of  Performance  Management</a:t>
                      </a:r>
                      <a:r>
                        <a:rPr sz="800" b="1" spc="-85" dirty="0">
                          <a:latin typeface="Verdana"/>
                          <a:cs typeface="Verdana"/>
                        </a:rPr>
                        <a:t> </a:t>
                      </a:r>
                      <a:r>
                        <a:rPr sz="800" b="1" dirty="0">
                          <a:latin typeface="Verdana"/>
                          <a:cs typeface="Verdana"/>
                        </a:rPr>
                        <a:t>(PM)</a:t>
                      </a:r>
                      <a:endParaRPr sz="800">
                        <a:latin typeface="Verdana"/>
                        <a:cs typeface="Verdana"/>
                      </a:endParaRPr>
                    </a:p>
                  </a:txBody>
                  <a:tcPr marL="0" marR="0" marT="0" marB="0">
                    <a:lnL w="6350">
                      <a:solidFill>
                        <a:srgbClr val="75787B"/>
                      </a:solidFill>
                      <a:prstDash val="solid"/>
                    </a:lnL>
                    <a:lnR w="19812">
                      <a:solidFill>
                        <a:srgbClr val="62B5E5"/>
                      </a:solidFill>
                      <a:prstDash val="solid"/>
                    </a:lnR>
                    <a:lnB w="6350">
                      <a:solidFill>
                        <a:srgbClr val="75787B"/>
                      </a:solidFill>
                      <a:prstDash val="solid"/>
                    </a:lnB>
                    <a:solidFill>
                      <a:srgbClr val="E3E4E5"/>
                    </a:solidFill>
                  </a:tcPr>
                </a:tc>
                <a:tc gridSpan="2">
                  <a:txBody>
                    <a:bodyPr/>
                    <a:lstStyle/>
                    <a:p>
                      <a:pPr>
                        <a:lnSpc>
                          <a:spcPct val="100000"/>
                        </a:lnSpc>
                        <a:spcBef>
                          <a:spcPts val="45"/>
                        </a:spcBef>
                      </a:pPr>
                      <a:endParaRPr sz="750" dirty="0">
                        <a:latin typeface="Times New Roman"/>
                        <a:cs typeface="Times New Roman"/>
                      </a:endParaRPr>
                    </a:p>
                    <a:p>
                      <a:pPr marL="60960" marR="304165">
                        <a:lnSpc>
                          <a:spcPct val="115799"/>
                        </a:lnSpc>
                      </a:pPr>
                      <a:r>
                        <a:rPr sz="700" spc="-5" dirty="0">
                          <a:latin typeface="Verdana"/>
                          <a:cs typeface="Verdana"/>
                        </a:rPr>
                        <a:t>Purpose of PM </a:t>
                      </a:r>
                      <a:r>
                        <a:rPr sz="700" spc="-10" dirty="0">
                          <a:latin typeface="Verdana"/>
                          <a:cs typeface="Verdana"/>
                        </a:rPr>
                        <a:t>clearly communicated </a:t>
                      </a:r>
                      <a:r>
                        <a:rPr sz="700" spc="-5" dirty="0">
                          <a:latin typeface="Verdana"/>
                          <a:cs typeface="Verdana"/>
                        </a:rPr>
                        <a:t>and </a:t>
                      </a:r>
                      <a:r>
                        <a:rPr sz="700" spc="-10" dirty="0">
                          <a:latin typeface="Verdana"/>
                          <a:cs typeface="Verdana"/>
                        </a:rPr>
                        <a:t>is </a:t>
                      </a:r>
                      <a:r>
                        <a:rPr sz="700" spc="-5" dirty="0">
                          <a:latin typeface="Verdana"/>
                          <a:cs typeface="Verdana"/>
                        </a:rPr>
                        <a:t>based on the </a:t>
                      </a:r>
                      <a:r>
                        <a:rPr sz="700" spc="-10" dirty="0">
                          <a:latin typeface="Verdana"/>
                          <a:cs typeface="Verdana"/>
                        </a:rPr>
                        <a:t>organization’s business  </a:t>
                      </a:r>
                      <a:r>
                        <a:rPr sz="700" spc="-5" dirty="0">
                          <a:latin typeface="Verdana"/>
                          <a:cs typeface="Verdana"/>
                        </a:rPr>
                        <a:t>strategy and culture </a:t>
                      </a:r>
                      <a:r>
                        <a:rPr sz="700" spc="-10" dirty="0">
                          <a:latin typeface="Verdana"/>
                          <a:cs typeface="Verdana"/>
                        </a:rPr>
                        <a:t>(i.e., </a:t>
                      </a:r>
                      <a:r>
                        <a:rPr sz="700" spc="-5" dirty="0">
                          <a:latin typeface="Verdana"/>
                          <a:cs typeface="Verdana"/>
                        </a:rPr>
                        <a:t>goal </a:t>
                      </a:r>
                      <a:r>
                        <a:rPr sz="700" spc="-10" dirty="0">
                          <a:latin typeface="Verdana"/>
                          <a:cs typeface="Verdana"/>
                        </a:rPr>
                        <a:t>alignment, coaching </a:t>
                      </a:r>
                      <a:r>
                        <a:rPr sz="700" spc="-5" dirty="0">
                          <a:latin typeface="Verdana"/>
                          <a:cs typeface="Verdana"/>
                        </a:rPr>
                        <a:t>&amp; development</a:t>
                      </a:r>
                      <a:r>
                        <a:rPr sz="700" spc="150" dirty="0">
                          <a:latin typeface="Verdana"/>
                          <a:cs typeface="Verdana"/>
                        </a:rPr>
                        <a:t> </a:t>
                      </a:r>
                      <a:r>
                        <a:rPr sz="700" spc="-10" dirty="0">
                          <a:latin typeface="Verdana"/>
                          <a:cs typeface="Verdana"/>
                        </a:rPr>
                        <a:t>planning)</a:t>
                      </a:r>
                      <a:endParaRPr sz="700" dirty="0">
                        <a:latin typeface="Verdana"/>
                        <a:cs typeface="Verdana"/>
                      </a:endParaRPr>
                    </a:p>
                  </a:txBody>
                  <a:tcPr marL="0" marR="0" marT="0" marB="0">
                    <a:lnL w="19812">
                      <a:solidFill>
                        <a:srgbClr val="62B5E5"/>
                      </a:solidFill>
                      <a:prstDash val="solid"/>
                    </a:lnL>
                    <a:lnR w="19812">
                      <a:solidFill>
                        <a:srgbClr val="62B5E5"/>
                      </a:solidFill>
                      <a:prstDash val="solid"/>
                    </a:lnR>
                    <a:lnT w="19812">
                      <a:solidFill>
                        <a:srgbClr val="62B5E5"/>
                      </a:solidFill>
                      <a:prstDash val="solid"/>
                    </a:lnT>
                    <a:lnB w="19812">
                      <a:solidFill>
                        <a:srgbClr val="62B5E5"/>
                      </a:solidFill>
                      <a:prstDash val="solid"/>
                    </a:lnB>
                    <a:noFill/>
                  </a:tcPr>
                </a:tc>
                <a:tc hMerge="1">
                  <a:txBody>
                    <a:bodyPr/>
                    <a:lstStyle/>
                    <a:p>
                      <a:endParaRPr/>
                    </a:p>
                  </a:txBody>
                  <a:tcPr marL="0" marR="0" marT="0" marB="0"/>
                </a:tc>
                <a:tc>
                  <a:txBody>
                    <a:bodyPr/>
                    <a:lstStyle/>
                    <a:p>
                      <a:pPr marL="60960" marR="73660">
                        <a:lnSpc>
                          <a:spcPct val="115300"/>
                        </a:lnSpc>
                      </a:pPr>
                      <a:r>
                        <a:rPr sz="700" spc="-5" dirty="0">
                          <a:latin typeface="Verdana"/>
                          <a:cs typeface="Verdana"/>
                        </a:rPr>
                        <a:t>Increased </a:t>
                      </a:r>
                      <a:r>
                        <a:rPr sz="700" spc="-10" dirty="0">
                          <a:latin typeface="Verdana"/>
                          <a:cs typeface="Verdana"/>
                        </a:rPr>
                        <a:t>clarity </a:t>
                      </a:r>
                      <a:r>
                        <a:rPr sz="700" spc="-5" dirty="0">
                          <a:latin typeface="Verdana"/>
                          <a:cs typeface="Verdana"/>
                        </a:rPr>
                        <a:t>on </a:t>
                      </a:r>
                      <a:r>
                        <a:rPr sz="700" spc="-10" dirty="0">
                          <a:latin typeface="Verdana"/>
                          <a:cs typeface="Verdana"/>
                        </a:rPr>
                        <a:t>purpose of  </a:t>
                      </a:r>
                      <a:r>
                        <a:rPr sz="700" spc="-5" dirty="0">
                          <a:latin typeface="Verdana"/>
                          <a:cs typeface="Verdana"/>
                        </a:rPr>
                        <a:t>performance management, </a:t>
                      </a:r>
                      <a:r>
                        <a:rPr sz="700" spc="-10" dirty="0">
                          <a:latin typeface="Verdana"/>
                          <a:cs typeface="Verdana"/>
                        </a:rPr>
                        <a:t>although  typically limited </a:t>
                      </a:r>
                      <a:r>
                        <a:rPr sz="700" spc="-5" dirty="0">
                          <a:latin typeface="Verdana"/>
                          <a:cs typeface="Verdana"/>
                        </a:rPr>
                        <a:t>to </a:t>
                      </a:r>
                      <a:r>
                        <a:rPr sz="700" spc="-10" dirty="0">
                          <a:latin typeface="Verdana"/>
                          <a:cs typeface="Verdana"/>
                        </a:rPr>
                        <a:t>driving </a:t>
                      </a:r>
                      <a:r>
                        <a:rPr sz="700" spc="-5" dirty="0">
                          <a:latin typeface="Verdana"/>
                          <a:cs typeface="Verdana"/>
                        </a:rPr>
                        <a:t>performance  </a:t>
                      </a:r>
                      <a:r>
                        <a:rPr sz="700" spc="-10" dirty="0">
                          <a:latin typeface="Verdana"/>
                          <a:cs typeface="Verdana"/>
                        </a:rPr>
                        <a:t>alone</a:t>
                      </a:r>
                      <a:endParaRPr sz="700" dirty="0">
                        <a:latin typeface="Verdana"/>
                        <a:cs typeface="Verdana"/>
                      </a:endParaRPr>
                    </a:p>
                  </a:txBody>
                  <a:tcPr marL="0" marR="0" marT="0" marB="0">
                    <a:lnL w="19812">
                      <a:solidFill>
                        <a:srgbClr val="62B5E5"/>
                      </a:solidFill>
                      <a:prstDash val="solid"/>
                    </a:lnL>
                    <a:lnR w="6350">
                      <a:solidFill>
                        <a:srgbClr val="75787B"/>
                      </a:solidFill>
                      <a:prstDash val="solid"/>
                    </a:lnR>
                    <a:lnT w="6350">
                      <a:solidFill>
                        <a:srgbClr val="75787B"/>
                      </a:solidFill>
                      <a:prstDash val="solid"/>
                    </a:lnT>
                    <a:lnB w="19812">
                      <a:solidFill>
                        <a:srgbClr val="62B5E5"/>
                      </a:solidFill>
                      <a:prstDash val="solid"/>
                    </a:lnB>
                    <a:noFill/>
                  </a:tcPr>
                </a:tc>
                <a:tc>
                  <a:txBody>
                    <a:bodyPr/>
                    <a:lstStyle/>
                    <a:p>
                      <a:pPr marL="67945" marR="294640">
                        <a:lnSpc>
                          <a:spcPct val="114999"/>
                        </a:lnSpc>
                        <a:spcBef>
                          <a:spcPts val="489"/>
                        </a:spcBef>
                      </a:pPr>
                      <a:r>
                        <a:rPr sz="700" spc="-10" dirty="0">
                          <a:latin typeface="Verdana"/>
                          <a:cs typeface="Verdana"/>
                        </a:rPr>
                        <a:t>Unclear why </a:t>
                      </a:r>
                      <a:r>
                        <a:rPr sz="700" spc="-5" dirty="0">
                          <a:latin typeface="Verdana"/>
                          <a:cs typeface="Verdana"/>
                        </a:rPr>
                        <a:t>the </a:t>
                      </a:r>
                      <a:r>
                        <a:rPr sz="700" spc="-10" dirty="0">
                          <a:latin typeface="Verdana"/>
                          <a:cs typeface="Verdana"/>
                        </a:rPr>
                        <a:t>organization  </a:t>
                      </a:r>
                      <a:r>
                        <a:rPr sz="700" spc="-5" dirty="0">
                          <a:latin typeface="Verdana"/>
                          <a:cs typeface="Verdana"/>
                        </a:rPr>
                        <a:t>engages </a:t>
                      </a:r>
                      <a:r>
                        <a:rPr sz="700" spc="-10" dirty="0">
                          <a:latin typeface="Verdana"/>
                          <a:cs typeface="Verdana"/>
                        </a:rPr>
                        <a:t>in </a:t>
                      </a:r>
                      <a:r>
                        <a:rPr sz="700" spc="-5" dirty="0">
                          <a:latin typeface="Verdana"/>
                          <a:cs typeface="Verdana"/>
                        </a:rPr>
                        <a:t>performance  management</a:t>
                      </a:r>
                      <a:endParaRPr sz="700" dirty="0">
                        <a:latin typeface="Verdana"/>
                        <a:cs typeface="Verdana"/>
                      </a:endParaRPr>
                    </a:p>
                  </a:txBody>
                  <a:tcPr marL="0" marR="0" marT="0" marB="0">
                    <a:lnL w="6350">
                      <a:solidFill>
                        <a:srgbClr val="75787B"/>
                      </a:solidFill>
                      <a:prstDash val="solid"/>
                    </a:lnL>
                    <a:lnR w="6350">
                      <a:solidFill>
                        <a:srgbClr val="75787B"/>
                      </a:solidFill>
                      <a:prstDash val="solid"/>
                    </a:lnR>
                    <a:lnT w="6350">
                      <a:solidFill>
                        <a:srgbClr val="75787B"/>
                      </a:solidFill>
                      <a:prstDash val="solid"/>
                    </a:lnT>
                    <a:lnB w="6350">
                      <a:solidFill>
                        <a:srgbClr val="75787B"/>
                      </a:solidFill>
                      <a:prstDash val="solid"/>
                    </a:lnB>
                    <a:noFill/>
                  </a:tcPr>
                </a:tc>
              </a:tr>
              <a:tr h="490727">
                <a:tc>
                  <a:txBody>
                    <a:bodyPr/>
                    <a:lstStyle/>
                    <a:p>
                      <a:pPr>
                        <a:lnSpc>
                          <a:spcPct val="100000"/>
                        </a:lnSpc>
                      </a:pPr>
                      <a:endParaRPr sz="800">
                        <a:latin typeface="Times New Roman"/>
                        <a:cs typeface="Times New Roman"/>
                      </a:endParaRPr>
                    </a:p>
                    <a:p>
                      <a:pPr marR="86360" algn="r">
                        <a:lnSpc>
                          <a:spcPct val="100000"/>
                        </a:lnSpc>
                        <a:spcBef>
                          <a:spcPts val="459"/>
                        </a:spcBef>
                      </a:pPr>
                      <a:r>
                        <a:rPr sz="800" b="1" spc="5" dirty="0">
                          <a:latin typeface="Verdana"/>
                          <a:cs typeface="Verdana"/>
                        </a:rPr>
                        <a:t>St</a:t>
                      </a:r>
                      <a:r>
                        <a:rPr sz="800" b="1" dirty="0">
                          <a:latin typeface="Verdana"/>
                          <a:cs typeface="Verdana"/>
                        </a:rPr>
                        <a:t>anda</a:t>
                      </a:r>
                      <a:r>
                        <a:rPr sz="800" b="1" spc="-5" dirty="0">
                          <a:latin typeface="Verdana"/>
                          <a:cs typeface="Verdana"/>
                        </a:rPr>
                        <a:t>r</a:t>
                      </a:r>
                      <a:r>
                        <a:rPr sz="800" b="1" dirty="0">
                          <a:latin typeface="Verdana"/>
                          <a:cs typeface="Verdana"/>
                        </a:rPr>
                        <a:t>diza</a:t>
                      </a:r>
                      <a:r>
                        <a:rPr sz="800" b="1" spc="-10" dirty="0">
                          <a:latin typeface="Verdana"/>
                          <a:cs typeface="Verdana"/>
                        </a:rPr>
                        <a:t>t</a:t>
                      </a:r>
                      <a:r>
                        <a:rPr sz="800" b="1" dirty="0">
                          <a:latin typeface="Verdana"/>
                          <a:cs typeface="Verdana"/>
                        </a:rPr>
                        <a:t>ion</a:t>
                      </a:r>
                      <a:endParaRPr sz="800">
                        <a:latin typeface="Verdana"/>
                        <a:cs typeface="Verdana"/>
                      </a:endParaRPr>
                    </a:p>
                  </a:txBody>
                  <a:tcPr marL="0" marR="0" marT="0" marB="0">
                    <a:lnL w="6350">
                      <a:solidFill>
                        <a:srgbClr val="75787B"/>
                      </a:solidFill>
                      <a:prstDash val="solid"/>
                    </a:lnL>
                    <a:lnR w="6350">
                      <a:solidFill>
                        <a:srgbClr val="75787B"/>
                      </a:solidFill>
                      <a:prstDash val="solid"/>
                    </a:lnR>
                    <a:lnT w="6350">
                      <a:solidFill>
                        <a:srgbClr val="75787B"/>
                      </a:solidFill>
                      <a:prstDash val="solid"/>
                    </a:lnT>
                    <a:lnB w="6350">
                      <a:solidFill>
                        <a:srgbClr val="75787B"/>
                      </a:solidFill>
                      <a:prstDash val="solid"/>
                    </a:lnB>
                  </a:tcPr>
                </a:tc>
                <a:tc>
                  <a:txBody>
                    <a:bodyPr/>
                    <a:lstStyle/>
                    <a:p>
                      <a:pPr marL="67945">
                        <a:lnSpc>
                          <a:spcPts val="780"/>
                        </a:lnSpc>
                      </a:pPr>
                      <a:r>
                        <a:rPr sz="700" spc="-10" dirty="0">
                          <a:latin typeface="Verdana"/>
                          <a:cs typeface="Verdana"/>
                        </a:rPr>
                        <a:t>Balance </a:t>
                      </a:r>
                      <a:r>
                        <a:rPr sz="700" spc="-5" dirty="0">
                          <a:latin typeface="Verdana"/>
                          <a:cs typeface="Verdana"/>
                        </a:rPr>
                        <a:t>of </a:t>
                      </a:r>
                      <a:r>
                        <a:rPr sz="700" spc="-10" dirty="0">
                          <a:latin typeface="Verdana"/>
                          <a:cs typeface="Verdana"/>
                        </a:rPr>
                        <a:t>standardization</a:t>
                      </a:r>
                      <a:r>
                        <a:rPr sz="700" spc="80" dirty="0">
                          <a:latin typeface="Verdana"/>
                          <a:cs typeface="Verdana"/>
                        </a:rPr>
                        <a:t> </a:t>
                      </a:r>
                      <a:r>
                        <a:rPr sz="700" spc="-5" dirty="0">
                          <a:latin typeface="Verdana"/>
                          <a:cs typeface="Verdana"/>
                        </a:rPr>
                        <a:t>and</a:t>
                      </a:r>
                      <a:endParaRPr sz="700">
                        <a:latin typeface="Verdana"/>
                        <a:cs typeface="Verdana"/>
                      </a:endParaRPr>
                    </a:p>
                    <a:p>
                      <a:pPr marL="67945" marR="72390">
                        <a:lnSpc>
                          <a:spcPct val="114999"/>
                        </a:lnSpc>
                        <a:spcBef>
                          <a:spcPts val="5"/>
                        </a:spcBef>
                      </a:pPr>
                      <a:r>
                        <a:rPr sz="700" spc="-10" dirty="0">
                          <a:latin typeface="Verdana"/>
                          <a:cs typeface="Verdana"/>
                        </a:rPr>
                        <a:t>customization </a:t>
                      </a:r>
                      <a:r>
                        <a:rPr sz="700" spc="-5" dirty="0">
                          <a:latin typeface="Verdana"/>
                          <a:cs typeface="Verdana"/>
                        </a:rPr>
                        <a:t>of practices, </a:t>
                      </a:r>
                      <a:r>
                        <a:rPr sz="700" spc="-10" dirty="0">
                          <a:latin typeface="Verdana"/>
                          <a:cs typeface="Verdana"/>
                        </a:rPr>
                        <a:t>responding  </a:t>
                      </a:r>
                      <a:r>
                        <a:rPr sz="700" spc="-5" dirty="0">
                          <a:latin typeface="Verdana"/>
                          <a:cs typeface="Verdana"/>
                        </a:rPr>
                        <a:t>to the needs of key </a:t>
                      </a:r>
                      <a:r>
                        <a:rPr sz="700" spc="-10" dirty="0">
                          <a:latin typeface="Verdana"/>
                          <a:cs typeface="Verdana"/>
                        </a:rPr>
                        <a:t>workforce  </a:t>
                      </a:r>
                      <a:r>
                        <a:rPr sz="700" spc="-5" dirty="0">
                          <a:latin typeface="Verdana"/>
                          <a:cs typeface="Verdana"/>
                        </a:rPr>
                        <a:t>segments</a:t>
                      </a:r>
                      <a:endParaRPr sz="700">
                        <a:latin typeface="Verdana"/>
                        <a:cs typeface="Verdana"/>
                      </a:endParaRPr>
                    </a:p>
                  </a:txBody>
                  <a:tcPr marL="0" marR="0" marT="0" marB="0">
                    <a:lnL w="6350">
                      <a:solidFill>
                        <a:srgbClr val="75787B"/>
                      </a:solidFill>
                      <a:prstDash val="solid"/>
                    </a:lnL>
                    <a:lnR w="6350">
                      <a:solidFill>
                        <a:srgbClr val="75787B"/>
                      </a:solidFill>
                      <a:prstDash val="solid"/>
                    </a:lnR>
                    <a:lnT w="19812">
                      <a:solidFill>
                        <a:srgbClr val="62B5E5"/>
                      </a:solidFill>
                      <a:prstDash val="solid"/>
                    </a:lnT>
                    <a:lnB w="6350">
                      <a:solidFill>
                        <a:srgbClr val="75787B"/>
                      </a:solidFill>
                      <a:prstDash val="solid"/>
                    </a:lnB>
                  </a:tcPr>
                </a:tc>
                <a:tc>
                  <a:txBody>
                    <a:bodyPr/>
                    <a:lstStyle/>
                    <a:p>
                      <a:pPr marL="67945" marR="13970">
                        <a:lnSpc>
                          <a:spcPct val="114999"/>
                        </a:lnSpc>
                        <a:spcBef>
                          <a:spcPts val="295"/>
                        </a:spcBef>
                      </a:pPr>
                      <a:r>
                        <a:rPr sz="700" spc="-5" dirty="0">
                          <a:latin typeface="Verdana"/>
                          <a:cs typeface="Verdana"/>
                        </a:rPr>
                        <a:t>Practices </a:t>
                      </a:r>
                      <a:r>
                        <a:rPr sz="700" spc="-10" dirty="0">
                          <a:latin typeface="Verdana"/>
                          <a:cs typeface="Verdana"/>
                        </a:rPr>
                        <a:t>standardized, some customization  for </a:t>
                      </a:r>
                      <a:r>
                        <a:rPr sz="700" spc="-5" dirty="0">
                          <a:latin typeface="Verdana"/>
                          <a:cs typeface="Verdana"/>
                        </a:rPr>
                        <a:t>targeted talent segments or </a:t>
                      </a:r>
                      <a:r>
                        <a:rPr sz="700" spc="-10" dirty="0">
                          <a:latin typeface="Verdana"/>
                          <a:cs typeface="Verdana"/>
                        </a:rPr>
                        <a:t>unique </a:t>
                      </a:r>
                      <a:r>
                        <a:rPr sz="700" spc="-5" dirty="0">
                          <a:latin typeface="Verdana"/>
                          <a:cs typeface="Verdana"/>
                        </a:rPr>
                        <a:t>needs  of geo-markets </a:t>
                      </a:r>
                      <a:r>
                        <a:rPr sz="700" spc="-10" dirty="0">
                          <a:latin typeface="Verdana"/>
                          <a:cs typeface="Verdana"/>
                        </a:rPr>
                        <a:t>(cultural,</a:t>
                      </a:r>
                      <a:r>
                        <a:rPr sz="700" spc="-5" dirty="0">
                          <a:latin typeface="Verdana"/>
                          <a:cs typeface="Verdana"/>
                        </a:rPr>
                        <a:t> language)</a:t>
                      </a:r>
                      <a:endParaRPr sz="700" dirty="0">
                        <a:latin typeface="Verdana"/>
                        <a:cs typeface="Verdana"/>
                      </a:endParaRPr>
                    </a:p>
                  </a:txBody>
                  <a:tcPr marL="0" marR="0" marT="0" marB="0">
                    <a:lnL w="6350">
                      <a:solidFill>
                        <a:srgbClr val="75787B"/>
                      </a:solidFill>
                      <a:prstDash val="solid"/>
                    </a:lnL>
                    <a:lnR w="19812">
                      <a:solidFill>
                        <a:srgbClr val="62B5E5"/>
                      </a:solidFill>
                      <a:prstDash val="solid"/>
                    </a:lnR>
                    <a:lnT w="19812">
                      <a:solidFill>
                        <a:srgbClr val="62B5E5"/>
                      </a:solidFill>
                      <a:prstDash val="solid"/>
                    </a:lnT>
                    <a:lnB w="6350">
                      <a:solidFill>
                        <a:srgbClr val="75787B"/>
                      </a:solidFill>
                      <a:prstDash val="solid"/>
                    </a:lnB>
                  </a:tcPr>
                </a:tc>
                <a:tc>
                  <a:txBody>
                    <a:bodyPr/>
                    <a:lstStyle/>
                    <a:p>
                      <a:pPr>
                        <a:lnSpc>
                          <a:spcPct val="100000"/>
                        </a:lnSpc>
                        <a:spcBef>
                          <a:spcPts val="20"/>
                        </a:spcBef>
                      </a:pPr>
                      <a:endParaRPr sz="700" dirty="0">
                        <a:latin typeface="Times New Roman"/>
                        <a:cs typeface="Times New Roman"/>
                      </a:endParaRPr>
                    </a:p>
                    <a:p>
                      <a:pPr marL="67945" marR="214629">
                        <a:lnSpc>
                          <a:spcPct val="115799"/>
                        </a:lnSpc>
                      </a:pPr>
                      <a:r>
                        <a:rPr sz="700" spc="-5" dirty="0">
                          <a:latin typeface="Verdana"/>
                          <a:cs typeface="Verdana"/>
                        </a:rPr>
                        <a:t>Increasing </a:t>
                      </a:r>
                      <a:r>
                        <a:rPr sz="700" spc="-10" dirty="0">
                          <a:latin typeface="Verdana"/>
                          <a:cs typeface="Verdana"/>
                        </a:rPr>
                        <a:t>standardization </a:t>
                      </a:r>
                      <a:r>
                        <a:rPr sz="700" spc="-5" dirty="0">
                          <a:latin typeface="Verdana"/>
                          <a:cs typeface="Verdana"/>
                        </a:rPr>
                        <a:t>of  performance management</a:t>
                      </a:r>
                      <a:r>
                        <a:rPr sz="700" spc="-55" dirty="0">
                          <a:latin typeface="Verdana"/>
                          <a:cs typeface="Verdana"/>
                        </a:rPr>
                        <a:t> </a:t>
                      </a:r>
                      <a:r>
                        <a:rPr sz="700" spc="-5" dirty="0">
                          <a:latin typeface="Verdana"/>
                          <a:cs typeface="Verdana"/>
                        </a:rPr>
                        <a:t>practices</a:t>
                      </a:r>
                      <a:endParaRPr sz="700" dirty="0">
                        <a:latin typeface="Verdana"/>
                        <a:cs typeface="Verdana"/>
                      </a:endParaRPr>
                    </a:p>
                  </a:txBody>
                  <a:tcPr marL="0" marR="0" marT="0" marB="0">
                    <a:lnL w="19812" cap="flat" cmpd="sng" algn="ctr">
                      <a:solidFill>
                        <a:srgbClr val="62B5E5"/>
                      </a:solidFill>
                      <a:prstDash val="solid"/>
                      <a:round/>
                      <a:headEnd type="none" w="med" len="med"/>
                      <a:tailEnd type="none" w="med" len="med"/>
                    </a:lnL>
                    <a:lnR w="6350">
                      <a:solidFill>
                        <a:srgbClr val="75787B"/>
                      </a:solidFill>
                      <a:prstDash val="solid"/>
                    </a:lnR>
                    <a:lnT w="19812" cap="flat" cmpd="sng" algn="ctr">
                      <a:solidFill>
                        <a:srgbClr val="62B5E5"/>
                      </a:solidFill>
                      <a:prstDash val="solid"/>
                      <a:round/>
                      <a:headEnd type="none" w="med" len="med"/>
                      <a:tailEnd type="none" w="med" len="med"/>
                    </a:lnT>
                    <a:lnB w="6350">
                      <a:solidFill>
                        <a:srgbClr val="75787B"/>
                      </a:solidFill>
                      <a:prstDash val="solid"/>
                    </a:lnB>
                    <a:noFill/>
                  </a:tcPr>
                </a:tc>
                <a:tc>
                  <a:txBody>
                    <a:bodyPr/>
                    <a:lstStyle/>
                    <a:p>
                      <a:pPr>
                        <a:lnSpc>
                          <a:spcPct val="100000"/>
                        </a:lnSpc>
                        <a:spcBef>
                          <a:spcPts val="20"/>
                        </a:spcBef>
                      </a:pPr>
                      <a:endParaRPr sz="700">
                        <a:latin typeface="Times New Roman"/>
                        <a:cs typeface="Times New Roman"/>
                      </a:endParaRPr>
                    </a:p>
                    <a:p>
                      <a:pPr marL="60960" marR="67310">
                        <a:lnSpc>
                          <a:spcPct val="115799"/>
                        </a:lnSpc>
                      </a:pPr>
                      <a:r>
                        <a:rPr sz="700" spc="-5" dirty="0">
                          <a:latin typeface="Verdana"/>
                          <a:cs typeface="Verdana"/>
                        </a:rPr>
                        <a:t>Inconsistent, </a:t>
                      </a:r>
                      <a:r>
                        <a:rPr sz="700" spc="-10" dirty="0">
                          <a:latin typeface="Verdana"/>
                          <a:cs typeface="Verdana"/>
                        </a:rPr>
                        <a:t>variable </a:t>
                      </a:r>
                      <a:r>
                        <a:rPr sz="700" spc="-5" dirty="0">
                          <a:latin typeface="Verdana"/>
                          <a:cs typeface="Verdana"/>
                        </a:rPr>
                        <a:t>process and  practices across</a:t>
                      </a:r>
                      <a:r>
                        <a:rPr sz="700" spc="-20" dirty="0">
                          <a:latin typeface="Verdana"/>
                          <a:cs typeface="Verdana"/>
                        </a:rPr>
                        <a:t> </a:t>
                      </a:r>
                      <a:r>
                        <a:rPr sz="700" spc="-10" dirty="0">
                          <a:latin typeface="Verdana"/>
                          <a:cs typeface="Verdana"/>
                        </a:rPr>
                        <a:t>organization</a:t>
                      </a:r>
                      <a:endParaRPr sz="700">
                        <a:latin typeface="Verdana"/>
                        <a:cs typeface="Verdana"/>
                      </a:endParaRPr>
                    </a:p>
                  </a:txBody>
                  <a:tcPr marL="0" marR="0" marT="0" marB="0">
                    <a:lnL w="6350" cap="flat" cmpd="sng" algn="ctr">
                      <a:solidFill>
                        <a:srgbClr val="75787B"/>
                      </a:solidFill>
                      <a:prstDash val="solid"/>
                      <a:round/>
                      <a:headEnd type="none" w="med" len="med"/>
                      <a:tailEnd type="none" w="med" len="med"/>
                    </a:lnL>
                    <a:lnR w="6350">
                      <a:solidFill>
                        <a:srgbClr val="75787B"/>
                      </a:solidFill>
                      <a:prstDash val="solid"/>
                    </a:lnR>
                    <a:lnT w="6350">
                      <a:solidFill>
                        <a:srgbClr val="75787B"/>
                      </a:solidFill>
                      <a:prstDash val="solid"/>
                    </a:lnT>
                    <a:lnB w="6350">
                      <a:solidFill>
                        <a:srgbClr val="75787B"/>
                      </a:solidFill>
                      <a:prstDash val="solid"/>
                    </a:lnB>
                  </a:tcPr>
                </a:tc>
              </a:tr>
              <a:tr h="675297">
                <a:tc>
                  <a:txBody>
                    <a:bodyPr/>
                    <a:lstStyle/>
                    <a:p>
                      <a:pPr marL="113664" marR="106045" algn="ctr">
                        <a:lnSpc>
                          <a:spcPct val="114999"/>
                        </a:lnSpc>
                        <a:spcBef>
                          <a:spcPts val="309"/>
                        </a:spcBef>
                      </a:pPr>
                      <a:r>
                        <a:rPr sz="800" b="1" dirty="0">
                          <a:latin typeface="Verdana"/>
                          <a:cs typeface="Verdana"/>
                        </a:rPr>
                        <a:t>Coaching and  feedback –  philosophy</a:t>
                      </a:r>
                      <a:r>
                        <a:rPr sz="800" b="1" spc="-85" dirty="0">
                          <a:latin typeface="Verdana"/>
                          <a:cs typeface="Verdana"/>
                        </a:rPr>
                        <a:t> </a:t>
                      </a:r>
                      <a:r>
                        <a:rPr sz="800" b="1" dirty="0">
                          <a:latin typeface="Verdana"/>
                          <a:cs typeface="Verdana"/>
                        </a:rPr>
                        <a:t>and  support</a:t>
                      </a:r>
                      <a:endParaRPr sz="800">
                        <a:latin typeface="Verdana"/>
                        <a:cs typeface="Verdana"/>
                      </a:endParaRPr>
                    </a:p>
                  </a:txBody>
                  <a:tcPr marL="0" marR="0" marT="0" marB="0">
                    <a:lnL w="6350">
                      <a:solidFill>
                        <a:srgbClr val="75787B"/>
                      </a:solidFill>
                      <a:prstDash val="solid"/>
                    </a:lnL>
                    <a:lnR w="6350">
                      <a:solidFill>
                        <a:srgbClr val="75787B"/>
                      </a:solidFill>
                      <a:prstDash val="solid"/>
                    </a:lnR>
                    <a:lnT w="6350">
                      <a:solidFill>
                        <a:srgbClr val="75787B"/>
                      </a:solidFill>
                      <a:prstDash val="solid"/>
                    </a:lnT>
                    <a:lnB w="6350">
                      <a:solidFill>
                        <a:srgbClr val="75787B"/>
                      </a:solidFill>
                      <a:prstDash val="solid"/>
                    </a:lnB>
                    <a:solidFill>
                      <a:srgbClr val="E3E4E5"/>
                    </a:solidFill>
                  </a:tcPr>
                </a:tc>
                <a:tc>
                  <a:txBody>
                    <a:bodyPr/>
                    <a:lstStyle/>
                    <a:p>
                      <a:pPr marL="67945" marR="5080">
                        <a:lnSpc>
                          <a:spcPct val="115199"/>
                        </a:lnSpc>
                        <a:spcBef>
                          <a:spcPts val="590"/>
                        </a:spcBef>
                      </a:pPr>
                      <a:r>
                        <a:rPr sz="700" spc="-5" dirty="0">
                          <a:latin typeface="Verdana"/>
                          <a:cs typeface="Verdana"/>
                        </a:rPr>
                        <a:t>Managers </a:t>
                      </a:r>
                      <a:r>
                        <a:rPr sz="700" spc="-10" dirty="0">
                          <a:latin typeface="Verdana"/>
                          <a:cs typeface="Verdana"/>
                        </a:rPr>
                        <a:t>highly </a:t>
                      </a:r>
                      <a:r>
                        <a:rPr sz="700" spc="-5" dirty="0">
                          <a:latin typeface="Verdana"/>
                          <a:cs typeface="Verdana"/>
                        </a:rPr>
                        <a:t>effective at </a:t>
                      </a:r>
                      <a:r>
                        <a:rPr sz="700" spc="-10" dirty="0">
                          <a:latin typeface="Verdana"/>
                          <a:cs typeface="Verdana"/>
                        </a:rPr>
                        <a:t>responding  </a:t>
                      </a:r>
                      <a:r>
                        <a:rPr sz="700" spc="-5" dirty="0">
                          <a:latin typeface="Verdana"/>
                          <a:cs typeface="Verdana"/>
                        </a:rPr>
                        <a:t>to the needs of employees through  </a:t>
                      </a:r>
                      <a:r>
                        <a:rPr sz="700" spc="-10" dirty="0">
                          <a:latin typeface="Verdana"/>
                          <a:cs typeface="Verdana"/>
                        </a:rPr>
                        <a:t>ongoing coaching, </a:t>
                      </a:r>
                      <a:r>
                        <a:rPr sz="700" spc="-5" dirty="0">
                          <a:latin typeface="Verdana"/>
                          <a:cs typeface="Verdana"/>
                        </a:rPr>
                        <a:t>feedback. Leaders  </a:t>
                      </a:r>
                      <a:r>
                        <a:rPr sz="700" spc="-10" dirty="0">
                          <a:latin typeface="Verdana"/>
                          <a:cs typeface="Verdana"/>
                        </a:rPr>
                        <a:t>role-model behavior</a:t>
                      </a:r>
                      <a:endParaRPr sz="700" dirty="0">
                        <a:latin typeface="Verdana"/>
                        <a:cs typeface="Verdana"/>
                      </a:endParaRPr>
                    </a:p>
                  </a:txBody>
                  <a:tcPr marL="0" marR="0" marT="0" marB="0">
                    <a:lnL w="6350">
                      <a:solidFill>
                        <a:srgbClr val="75787B"/>
                      </a:solidFill>
                      <a:prstDash val="solid"/>
                    </a:lnL>
                    <a:lnR w="6350">
                      <a:solidFill>
                        <a:srgbClr val="75787B"/>
                      </a:solidFill>
                      <a:prstDash val="solid"/>
                    </a:lnR>
                    <a:lnT w="6350">
                      <a:solidFill>
                        <a:srgbClr val="75787B"/>
                      </a:solidFill>
                      <a:prstDash val="solid"/>
                    </a:lnT>
                    <a:lnB w="6350">
                      <a:solidFill>
                        <a:srgbClr val="75787B"/>
                      </a:solidFill>
                      <a:prstDash val="solid"/>
                    </a:lnB>
                    <a:noFill/>
                  </a:tcPr>
                </a:tc>
                <a:tc>
                  <a:txBody>
                    <a:bodyPr/>
                    <a:lstStyle/>
                    <a:p>
                      <a:pPr marL="67945" marR="36830">
                        <a:lnSpc>
                          <a:spcPct val="115300"/>
                        </a:lnSpc>
                        <a:spcBef>
                          <a:spcPts val="590"/>
                        </a:spcBef>
                      </a:pPr>
                      <a:r>
                        <a:rPr sz="700" spc="-5" dirty="0">
                          <a:latin typeface="Verdana"/>
                          <a:cs typeface="Verdana"/>
                        </a:rPr>
                        <a:t>Goal </a:t>
                      </a:r>
                      <a:r>
                        <a:rPr sz="700" spc="-10" dirty="0">
                          <a:latin typeface="Verdana"/>
                          <a:cs typeface="Verdana"/>
                        </a:rPr>
                        <a:t>reviews, </a:t>
                      </a:r>
                      <a:r>
                        <a:rPr sz="700" spc="-5" dirty="0">
                          <a:latin typeface="Verdana"/>
                          <a:cs typeface="Verdana"/>
                        </a:rPr>
                        <a:t>feedback and </a:t>
                      </a:r>
                      <a:r>
                        <a:rPr sz="700" spc="-10" dirty="0">
                          <a:latin typeface="Verdana"/>
                          <a:cs typeface="Verdana"/>
                        </a:rPr>
                        <a:t>coaching occur  </a:t>
                      </a:r>
                      <a:r>
                        <a:rPr sz="700" spc="-5" dirty="0">
                          <a:latin typeface="Verdana"/>
                          <a:cs typeface="Verdana"/>
                        </a:rPr>
                        <a:t>frequently. Leaders and Managers </a:t>
                      </a:r>
                      <a:r>
                        <a:rPr sz="700" spc="-10" dirty="0">
                          <a:latin typeface="Verdana"/>
                          <a:cs typeface="Verdana"/>
                        </a:rPr>
                        <a:t>hold </a:t>
                      </a:r>
                      <a:r>
                        <a:rPr sz="700" spc="-5" dirty="0">
                          <a:latin typeface="Verdana"/>
                          <a:cs typeface="Verdana"/>
                        </a:rPr>
                        <a:t>each  other </a:t>
                      </a:r>
                      <a:r>
                        <a:rPr sz="700" spc="-10" dirty="0">
                          <a:latin typeface="Verdana"/>
                          <a:cs typeface="Verdana"/>
                        </a:rPr>
                        <a:t>accountable for </a:t>
                      </a:r>
                      <a:r>
                        <a:rPr sz="700" spc="-5" dirty="0">
                          <a:latin typeface="Verdana"/>
                          <a:cs typeface="Verdana"/>
                        </a:rPr>
                        <a:t>engaging </a:t>
                      </a:r>
                      <a:r>
                        <a:rPr sz="700" spc="-10" dirty="0">
                          <a:latin typeface="Verdana"/>
                          <a:cs typeface="Verdana"/>
                        </a:rPr>
                        <a:t>in </a:t>
                      </a:r>
                      <a:r>
                        <a:rPr sz="700" spc="-5" dirty="0">
                          <a:latin typeface="Verdana"/>
                          <a:cs typeface="Verdana"/>
                        </a:rPr>
                        <a:t>PM  practices and</a:t>
                      </a:r>
                      <a:r>
                        <a:rPr sz="700" spc="-75" dirty="0">
                          <a:latin typeface="Verdana"/>
                          <a:cs typeface="Verdana"/>
                        </a:rPr>
                        <a:t> </a:t>
                      </a:r>
                      <a:r>
                        <a:rPr sz="700" spc="-5" dirty="0">
                          <a:latin typeface="Verdana"/>
                          <a:cs typeface="Verdana"/>
                        </a:rPr>
                        <a:t>behaviors</a:t>
                      </a:r>
                      <a:endParaRPr sz="700" dirty="0">
                        <a:latin typeface="Verdana"/>
                        <a:cs typeface="Verdana"/>
                      </a:endParaRPr>
                    </a:p>
                  </a:txBody>
                  <a:tcPr marL="0" marR="0" marT="0" marB="0">
                    <a:lnL w="6350">
                      <a:solidFill>
                        <a:srgbClr val="75787B"/>
                      </a:solidFill>
                      <a:prstDash val="solid"/>
                    </a:lnL>
                    <a:lnR w="6350">
                      <a:solidFill>
                        <a:srgbClr val="75787B"/>
                      </a:solidFill>
                      <a:prstDash val="solid"/>
                    </a:lnR>
                    <a:lnT w="6350">
                      <a:solidFill>
                        <a:srgbClr val="75787B"/>
                      </a:solidFill>
                      <a:prstDash val="solid"/>
                    </a:lnT>
                    <a:lnB w="19812">
                      <a:solidFill>
                        <a:srgbClr val="62B5E5"/>
                      </a:solidFill>
                      <a:prstDash val="solid"/>
                    </a:lnB>
                    <a:noFill/>
                  </a:tcPr>
                </a:tc>
                <a:tc>
                  <a:txBody>
                    <a:bodyPr/>
                    <a:lstStyle/>
                    <a:p>
                      <a:pPr>
                        <a:lnSpc>
                          <a:spcPct val="100000"/>
                        </a:lnSpc>
                        <a:spcBef>
                          <a:spcPts val="45"/>
                        </a:spcBef>
                      </a:pPr>
                      <a:endParaRPr sz="850" dirty="0">
                        <a:latin typeface="Times New Roman"/>
                        <a:cs typeface="Times New Roman"/>
                      </a:endParaRPr>
                    </a:p>
                    <a:p>
                      <a:pPr marL="67945" marR="77470">
                        <a:lnSpc>
                          <a:spcPct val="114999"/>
                        </a:lnSpc>
                      </a:pPr>
                      <a:r>
                        <a:rPr sz="700" spc="-5" dirty="0">
                          <a:latin typeface="Verdana"/>
                          <a:cs typeface="Verdana"/>
                        </a:rPr>
                        <a:t>Greater </a:t>
                      </a:r>
                      <a:r>
                        <a:rPr sz="700" spc="-10" dirty="0">
                          <a:latin typeface="Verdana"/>
                          <a:cs typeface="Verdana"/>
                        </a:rPr>
                        <a:t>promotion </a:t>
                      </a:r>
                      <a:r>
                        <a:rPr sz="700" spc="-5" dirty="0">
                          <a:latin typeface="Verdana"/>
                          <a:cs typeface="Verdana"/>
                        </a:rPr>
                        <a:t>of, and support </a:t>
                      </a:r>
                      <a:r>
                        <a:rPr sz="700" spc="-10" dirty="0">
                          <a:latin typeface="Verdana"/>
                          <a:cs typeface="Verdana"/>
                        </a:rPr>
                        <a:t>for  coaching </a:t>
                      </a:r>
                      <a:r>
                        <a:rPr sz="700" spc="-5" dirty="0">
                          <a:latin typeface="Verdana"/>
                          <a:cs typeface="Verdana"/>
                        </a:rPr>
                        <a:t>and development through job  </a:t>
                      </a:r>
                      <a:r>
                        <a:rPr sz="700" spc="-10" dirty="0">
                          <a:latin typeface="Verdana"/>
                          <a:cs typeface="Verdana"/>
                        </a:rPr>
                        <a:t>aids </a:t>
                      </a:r>
                      <a:r>
                        <a:rPr sz="700" spc="-5" dirty="0">
                          <a:latin typeface="Verdana"/>
                          <a:cs typeface="Verdana"/>
                        </a:rPr>
                        <a:t>and </a:t>
                      </a:r>
                      <a:r>
                        <a:rPr sz="700" spc="-10" dirty="0">
                          <a:latin typeface="Verdana"/>
                          <a:cs typeface="Verdana"/>
                        </a:rPr>
                        <a:t>online</a:t>
                      </a:r>
                      <a:r>
                        <a:rPr sz="700" spc="-25" dirty="0">
                          <a:latin typeface="Verdana"/>
                          <a:cs typeface="Verdana"/>
                        </a:rPr>
                        <a:t> </a:t>
                      </a:r>
                      <a:r>
                        <a:rPr sz="700" spc="-5" dirty="0">
                          <a:latin typeface="Verdana"/>
                          <a:cs typeface="Verdana"/>
                        </a:rPr>
                        <a:t>courses</a:t>
                      </a:r>
                      <a:endParaRPr sz="700" dirty="0">
                        <a:latin typeface="Verdana"/>
                        <a:cs typeface="Verdana"/>
                      </a:endParaRPr>
                    </a:p>
                  </a:txBody>
                  <a:tcPr marL="0" marR="0" marT="0" marB="0">
                    <a:lnL w="6350">
                      <a:solidFill>
                        <a:srgbClr val="75787B"/>
                      </a:solidFill>
                      <a:prstDash val="solid"/>
                    </a:lnL>
                    <a:lnR w="6350">
                      <a:solidFill>
                        <a:srgbClr val="75787B"/>
                      </a:solidFill>
                      <a:prstDash val="solid"/>
                    </a:lnR>
                    <a:lnT w="6350" cap="flat" cmpd="sng" algn="ctr">
                      <a:solidFill>
                        <a:srgbClr val="75787B"/>
                      </a:solidFill>
                      <a:prstDash val="solid"/>
                      <a:round/>
                      <a:headEnd type="none" w="med" len="med"/>
                      <a:tailEnd type="none" w="med" len="med"/>
                    </a:lnT>
                    <a:lnB w="6350">
                      <a:solidFill>
                        <a:srgbClr val="75787B"/>
                      </a:solidFill>
                      <a:prstDash val="solid"/>
                    </a:lnB>
                    <a:noFill/>
                  </a:tcPr>
                </a:tc>
                <a:tc>
                  <a:txBody>
                    <a:bodyPr/>
                    <a:lstStyle/>
                    <a:p>
                      <a:pPr marL="67945" marR="13335">
                        <a:lnSpc>
                          <a:spcPct val="114999"/>
                        </a:lnSpc>
                        <a:spcBef>
                          <a:spcPts val="110"/>
                        </a:spcBef>
                      </a:pPr>
                      <a:r>
                        <a:rPr sz="700" spc="-10" dirty="0">
                          <a:latin typeface="Verdana"/>
                          <a:cs typeface="Verdana"/>
                        </a:rPr>
                        <a:t>Appraisal </a:t>
                      </a:r>
                      <a:r>
                        <a:rPr sz="700" spc="-5" dirty="0">
                          <a:latin typeface="Verdana"/>
                          <a:cs typeface="Verdana"/>
                        </a:rPr>
                        <a:t>a feedback </a:t>
                      </a:r>
                      <a:r>
                        <a:rPr sz="700" spc="-10" dirty="0">
                          <a:latin typeface="Verdana"/>
                          <a:cs typeface="Verdana"/>
                        </a:rPr>
                        <a:t>mechanism </a:t>
                      </a:r>
                      <a:r>
                        <a:rPr sz="700" spc="-5" dirty="0">
                          <a:latin typeface="Verdana"/>
                          <a:cs typeface="Verdana"/>
                        </a:rPr>
                        <a:t>of  </a:t>
                      </a:r>
                      <a:r>
                        <a:rPr sz="700" spc="-10" dirty="0">
                          <a:latin typeface="Verdana"/>
                          <a:cs typeface="Verdana"/>
                        </a:rPr>
                        <a:t>last </a:t>
                      </a:r>
                      <a:r>
                        <a:rPr sz="700" spc="-5" dirty="0">
                          <a:latin typeface="Verdana"/>
                          <a:cs typeface="Verdana"/>
                        </a:rPr>
                        <a:t>resort, </a:t>
                      </a:r>
                      <a:r>
                        <a:rPr sz="700" spc="-10" dirty="0">
                          <a:latin typeface="Verdana"/>
                          <a:cs typeface="Verdana"/>
                        </a:rPr>
                        <a:t>with </a:t>
                      </a:r>
                      <a:r>
                        <a:rPr sz="700" spc="-5" dirty="0">
                          <a:latin typeface="Verdana"/>
                          <a:cs typeface="Verdana"/>
                        </a:rPr>
                        <a:t>employees often  not </a:t>
                      </a:r>
                      <a:r>
                        <a:rPr sz="700" spc="-10" dirty="0">
                          <a:latin typeface="Verdana"/>
                          <a:cs typeface="Verdana"/>
                        </a:rPr>
                        <a:t>receiving </a:t>
                      </a:r>
                      <a:r>
                        <a:rPr sz="700" spc="-5" dirty="0">
                          <a:latin typeface="Verdana"/>
                          <a:cs typeface="Verdana"/>
                        </a:rPr>
                        <a:t>feedback at other  </a:t>
                      </a:r>
                      <a:r>
                        <a:rPr sz="700" spc="-10" dirty="0">
                          <a:latin typeface="Verdana"/>
                          <a:cs typeface="Verdana"/>
                        </a:rPr>
                        <a:t>times </a:t>
                      </a:r>
                      <a:r>
                        <a:rPr sz="700" spc="-5" dirty="0">
                          <a:latin typeface="Verdana"/>
                          <a:cs typeface="Verdana"/>
                        </a:rPr>
                        <a:t>throughout the year. </a:t>
                      </a:r>
                      <a:r>
                        <a:rPr sz="700" spc="-10" dirty="0">
                          <a:latin typeface="Verdana"/>
                          <a:cs typeface="Verdana"/>
                        </a:rPr>
                        <a:t>Low  organizational </a:t>
                      </a:r>
                      <a:r>
                        <a:rPr sz="700" spc="-5" dirty="0">
                          <a:latin typeface="Verdana"/>
                          <a:cs typeface="Verdana"/>
                        </a:rPr>
                        <a:t>support </a:t>
                      </a:r>
                      <a:r>
                        <a:rPr sz="700" spc="-10" dirty="0">
                          <a:latin typeface="Verdana"/>
                          <a:cs typeface="Verdana"/>
                        </a:rPr>
                        <a:t>for</a:t>
                      </a:r>
                      <a:r>
                        <a:rPr sz="700" spc="80" dirty="0">
                          <a:latin typeface="Verdana"/>
                          <a:cs typeface="Verdana"/>
                        </a:rPr>
                        <a:t> </a:t>
                      </a:r>
                      <a:r>
                        <a:rPr sz="700" spc="-10" dirty="0">
                          <a:latin typeface="Verdana"/>
                          <a:cs typeface="Verdana"/>
                        </a:rPr>
                        <a:t>coaching</a:t>
                      </a:r>
                      <a:endParaRPr sz="700" dirty="0">
                        <a:latin typeface="Verdana"/>
                        <a:cs typeface="Verdana"/>
                      </a:endParaRPr>
                    </a:p>
                  </a:txBody>
                  <a:tcPr marL="0" marR="0" marT="0" marB="0">
                    <a:lnL w="6350">
                      <a:solidFill>
                        <a:srgbClr val="75787B"/>
                      </a:solidFill>
                      <a:prstDash val="solid"/>
                    </a:lnL>
                    <a:lnR w="6350">
                      <a:solidFill>
                        <a:srgbClr val="75787B"/>
                      </a:solidFill>
                      <a:prstDash val="solid"/>
                    </a:lnR>
                    <a:lnT w="6350">
                      <a:solidFill>
                        <a:srgbClr val="75787B"/>
                      </a:solidFill>
                      <a:prstDash val="solid"/>
                    </a:lnT>
                    <a:lnB w="6350">
                      <a:solidFill>
                        <a:srgbClr val="75787B"/>
                      </a:solidFill>
                      <a:prstDash val="solid"/>
                    </a:lnB>
                    <a:noFill/>
                  </a:tcPr>
                </a:tc>
              </a:tr>
              <a:tr h="356826">
                <a:tc>
                  <a:txBody>
                    <a:bodyPr/>
                    <a:lstStyle/>
                    <a:p>
                      <a:pPr>
                        <a:lnSpc>
                          <a:spcPct val="100000"/>
                        </a:lnSpc>
                        <a:spcBef>
                          <a:spcPts val="50"/>
                        </a:spcBef>
                      </a:pPr>
                      <a:endParaRPr sz="700">
                        <a:latin typeface="Times New Roman"/>
                        <a:cs typeface="Times New Roman"/>
                      </a:endParaRPr>
                    </a:p>
                    <a:p>
                      <a:pPr marL="251460">
                        <a:lnSpc>
                          <a:spcPct val="100000"/>
                        </a:lnSpc>
                      </a:pPr>
                      <a:r>
                        <a:rPr sz="800" b="1" dirty="0">
                          <a:latin typeface="Verdana"/>
                          <a:cs typeface="Verdana"/>
                        </a:rPr>
                        <a:t>Frequency</a:t>
                      </a:r>
                      <a:endParaRPr sz="800">
                        <a:latin typeface="Verdana"/>
                        <a:cs typeface="Verdana"/>
                      </a:endParaRPr>
                    </a:p>
                  </a:txBody>
                  <a:tcPr marL="0" marR="0" marT="0" marB="0">
                    <a:lnL w="6350">
                      <a:solidFill>
                        <a:srgbClr val="75787B"/>
                      </a:solidFill>
                      <a:prstDash val="solid"/>
                    </a:lnL>
                    <a:lnR w="6350">
                      <a:solidFill>
                        <a:srgbClr val="75787B"/>
                      </a:solidFill>
                      <a:prstDash val="solid"/>
                    </a:lnR>
                    <a:lnT w="6350">
                      <a:solidFill>
                        <a:srgbClr val="75787B"/>
                      </a:solidFill>
                      <a:prstDash val="solid"/>
                    </a:lnT>
                    <a:lnB w="6350">
                      <a:solidFill>
                        <a:srgbClr val="75787B"/>
                      </a:solidFill>
                      <a:prstDash val="solid"/>
                    </a:lnB>
                  </a:tcPr>
                </a:tc>
                <a:tc>
                  <a:txBody>
                    <a:bodyPr/>
                    <a:lstStyle/>
                    <a:p>
                      <a:pPr marL="67945" marR="60325">
                        <a:lnSpc>
                          <a:spcPct val="115700"/>
                        </a:lnSpc>
                        <a:spcBef>
                          <a:spcPts val="300"/>
                        </a:spcBef>
                      </a:pPr>
                      <a:r>
                        <a:rPr sz="700" spc="-5" dirty="0">
                          <a:latin typeface="Verdana"/>
                          <a:cs typeface="Verdana"/>
                        </a:rPr>
                        <a:t>Continuous, regular conversations and  feedback</a:t>
                      </a:r>
                      <a:endParaRPr sz="700">
                        <a:latin typeface="Verdana"/>
                        <a:cs typeface="Verdana"/>
                      </a:endParaRPr>
                    </a:p>
                  </a:txBody>
                  <a:tcPr marL="0" marR="0" marT="0" marB="0">
                    <a:lnL w="6350">
                      <a:solidFill>
                        <a:srgbClr val="75787B"/>
                      </a:solidFill>
                      <a:prstDash val="solid"/>
                    </a:lnL>
                    <a:lnR w="19812">
                      <a:solidFill>
                        <a:srgbClr val="62B5E5"/>
                      </a:solidFill>
                      <a:prstDash val="solid"/>
                    </a:lnR>
                    <a:lnT w="6350">
                      <a:solidFill>
                        <a:srgbClr val="75787B"/>
                      </a:solidFill>
                      <a:prstDash val="solid"/>
                    </a:lnT>
                    <a:lnB w="6350">
                      <a:solidFill>
                        <a:srgbClr val="75787B"/>
                      </a:solidFill>
                      <a:prstDash val="solid"/>
                    </a:lnB>
                  </a:tcPr>
                </a:tc>
                <a:tc>
                  <a:txBody>
                    <a:bodyPr/>
                    <a:lstStyle/>
                    <a:p>
                      <a:pPr>
                        <a:lnSpc>
                          <a:spcPct val="100000"/>
                        </a:lnSpc>
                      </a:pPr>
                      <a:endParaRPr sz="750" dirty="0">
                        <a:latin typeface="Times New Roman"/>
                        <a:cs typeface="Times New Roman"/>
                      </a:endParaRPr>
                    </a:p>
                    <a:p>
                      <a:pPr marL="60960">
                        <a:lnSpc>
                          <a:spcPct val="100000"/>
                        </a:lnSpc>
                      </a:pPr>
                      <a:r>
                        <a:rPr sz="700" spc="-5" dirty="0">
                          <a:latin typeface="Verdana"/>
                          <a:cs typeface="Verdana"/>
                        </a:rPr>
                        <a:t>Quarterly goal and feedback</a:t>
                      </a:r>
                      <a:r>
                        <a:rPr sz="700" spc="20" dirty="0">
                          <a:latin typeface="Verdana"/>
                          <a:cs typeface="Verdana"/>
                        </a:rPr>
                        <a:t> </a:t>
                      </a:r>
                      <a:r>
                        <a:rPr sz="700" spc="-10" dirty="0">
                          <a:latin typeface="Verdana"/>
                          <a:cs typeface="Verdana"/>
                        </a:rPr>
                        <a:t>mechanisms</a:t>
                      </a:r>
                      <a:endParaRPr sz="700" dirty="0">
                        <a:latin typeface="Verdana"/>
                        <a:cs typeface="Verdana"/>
                      </a:endParaRPr>
                    </a:p>
                  </a:txBody>
                  <a:tcPr marL="0" marR="0" marT="0" marB="0">
                    <a:lnL w="19812">
                      <a:solidFill>
                        <a:srgbClr val="62B5E5"/>
                      </a:solidFill>
                      <a:prstDash val="solid"/>
                    </a:lnL>
                    <a:lnR w="19812">
                      <a:solidFill>
                        <a:srgbClr val="62B5E5"/>
                      </a:solidFill>
                      <a:prstDash val="solid"/>
                    </a:lnR>
                    <a:lnT w="19812">
                      <a:solidFill>
                        <a:srgbClr val="62B5E5"/>
                      </a:solidFill>
                      <a:prstDash val="solid"/>
                    </a:lnT>
                    <a:lnB w="19811">
                      <a:solidFill>
                        <a:srgbClr val="62B5E5"/>
                      </a:solidFill>
                      <a:prstDash val="solid"/>
                    </a:lnB>
                    <a:noFill/>
                  </a:tcPr>
                </a:tc>
                <a:tc>
                  <a:txBody>
                    <a:bodyPr/>
                    <a:lstStyle/>
                    <a:p>
                      <a:pPr marL="60960" marR="73025">
                        <a:lnSpc>
                          <a:spcPct val="115799"/>
                        </a:lnSpc>
                        <a:spcBef>
                          <a:spcPts val="300"/>
                        </a:spcBef>
                      </a:pPr>
                      <a:r>
                        <a:rPr sz="700" spc="-5" dirty="0">
                          <a:latin typeface="Verdana"/>
                          <a:cs typeface="Verdana"/>
                        </a:rPr>
                        <a:t>Annual review </a:t>
                      </a:r>
                      <a:r>
                        <a:rPr sz="700" spc="-10" dirty="0">
                          <a:latin typeface="Verdana"/>
                          <a:cs typeface="Verdana"/>
                        </a:rPr>
                        <a:t>with </a:t>
                      </a:r>
                      <a:r>
                        <a:rPr sz="700" spc="-5" dirty="0">
                          <a:latin typeface="Verdana"/>
                          <a:cs typeface="Verdana"/>
                        </a:rPr>
                        <a:t>semi-annual check-  </a:t>
                      </a:r>
                      <a:r>
                        <a:rPr sz="700" spc="-10" dirty="0">
                          <a:latin typeface="Verdana"/>
                          <a:cs typeface="Verdana"/>
                        </a:rPr>
                        <a:t>in</a:t>
                      </a:r>
                      <a:endParaRPr sz="700">
                        <a:latin typeface="Verdana"/>
                        <a:cs typeface="Verdana"/>
                      </a:endParaRPr>
                    </a:p>
                  </a:txBody>
                  <a:tcPr marL="0" marR="0" marT="0" marB="0">
                    <a:lnL w="19812">
                      <a:solidFill>
                        <a:srgbClr val="62B5E5"/>
                      </a:solidFill>
                      <a:prstDash val="solid"/>
                    </a:lnL>
                    <a:lnR w="6350">
                      <a:solidFill>
                        <a:srgbClr val="75787B"/>
                      </a:solidFill>
                      <a:prstDash val="solid"/>
                    </a:lnR>
                    <a:lnT w="6350">
                      <a:solidFill>
                        <a:srgbClr val="75787B"/>
                      </a:solidFill>
                      <a:prstDash val="solid"/>
                    </a:lnT>
                    <a:lnB w="19811">
                      <a:solidFill>
                        <a:srgbClr val="62B5E5"/>
                      </a:solidFill>
                      <a:prstDash val="solid"/>
                    </a:lnB>
                  </a:tcPr>
                </a:tc>
                <a:tc>
                  <a:txBody>
                    <a:bodyPr/>
                    <a:lstStyle/>
                    <a:p>
                      <a:pPr>
                        <a:lnSpc>
                          <a:spcPct val="100000"/>
                        </a:lnSpc>
                        <a:spcBef>
                          <a:spcPts val="50"/>
                        </a:spcBef>
                      </a:pPr>
                      <a:endParaRPr sz="750">
                        <a:latin typeface="Times New Roman"/>
                        <a:cs typeface="Times New Roman"/>
                      </a:endParaRPr>
                    </a:p>
                    <a:p>
                      <a:pPr marL="67310">
                        <a:lnSpc>
                          <a:spcPct val="100000"/>
                        </a:lnSpc>
                        <a:spcBef>
                          <a:spcPts val="5"/>
                        </a:spcBef>
                      </a:pPr>
                      <a:r>
                        <a:rPr sz="700" spc="-10" dirty="0">
                          <a:latin typeface="Verdana"/>
                          <a:cs typeface="Verdana"/>
                        </a:rPr>
                        <a:t>Sporadically </a:t>
                      </a:r>
                      <a:r>
                        <a:rPr sz="700" spc="-5" dirty="0">
                          <a:latin typeface="Verdana"/>
                          <a:cs typeface="Verdana"/>
                        </a:rPr>
                        <a:t>or</a:t>
                      </a:r>
                      <a:r>
                        <a:rPr sz="700" spc="25" dirty="0">
                          <a:latin typeface="Verdana"/>
                          <a:cs typeface="Verdana"/>
                        </a:rPr>
                        <a:t> </a:t>
                      </a:r>
                      <a:r>
                        <a:rPr sz="700" spc="-10" dirty="0">
                          <a:latin typeface="Verdana"/>
                          <a:cs typeface="Verdana"/>
                        </a:rPr>
                        <a:t>annually</a:t>
                      </a:r>
                      <a:endParaRPr sz="700">
                        <a:latin typeface="Verdana"/>
                        <a:cs typeface="Verdana"/>
                      </a:endParaRPr>
                    </a:p>
                  </a:txBody>
                  <a:tcPr marL="0" marR="0" marT="0" marB="0">
                    <a:lnL w="6350">
                      <a:solidFill>
                        <a:srgbClr val="75787B"/>
                      </a:solidFill>
                      <a:prstDash val="solid"/>
                    </a:lnL>
                    <a:lnR w="6350">
                      <a:solidFill>
                        <a:srgbClr val="75787B"/>
                      </a:solidFill>
                      <a:prstDash val="solid"/>
                    </a:lnR>
                    <a:lnT w="6350">
                      <a:solidFill>
                        <a:srgbClr val="75787B"/>
                      </a:solidFill>
                      <a:prstDash val="solid"/>
                    </a:lnT>
                    <a:lnB w="6350">
                      <a:solidFill>
                        <a:srgbClr val="75787B"/>
                      </a:solidFill>
                      <a:prstDash val="solid"/>
                    </a:lnB>
                  </a:tcPr>
                </a:tc>
              </a:tr>
              <a:tr h="533400">
                <a:tc>
                  <a:txBody>
                    <a:bodyPr/>
                    <a:lstStyle/>
                    <a:p>
                      <a:pPr>
                        <a:lnSpc>
                          <a:spcPct val="100000"/>
                        </a:lnSpc>
                      </a:pPr>
                      <a:endParaRPr sz="800">
                        <a:latin typeface="Times New Roman"/>
                        <a:cs typeface="Times New Roman"/>
                      </a:endParaRPr>
                    </a:p>
                    <a:p>
                      <a:pPr marR="116839" algn="r">
                        <a:lnSpc>
                          <a:spcPct val="100000"/>
                        </a:lnSpc>
                        <a:spcBef>
                          <a:spcPts val="630"/>
                        </a:spcBef>
                      </a:pPr>
                      <a:r>
                        <a:rPr sz="800" b="1" dirty="0">
                          <a:latin typeface="Verdana"/>
                          <a:cs typeface="Verdana"/>
                        </a:rPr>
                        <a:t>Who</a:t>
                      </a:r>
                      <a:r>
                        <a:rPr sz="800" b="1" spc="-60" dirty="0">
                          <a:latin typeface="Verdana"/>
                          <a:cs typeface="Verdana"/>
                        </a:rPr>
                        <a:t> </a:t>
                      </a:r>
                      <a:r>
                        <a:rPr sz="800" b="1" dirty="0">
                          <a:latin typeface="Verdana"/>
                          <a:cs typeface="Verdana"/>
                        </a:rPr>
                        <a:t>Evaluates</a:t>
                      </a:r>
                      <a:endParaRPr sz="800">
                        <a:latin typeface="Verdana"/>
                        <a:cs typeface="Verdana"/>
                      </a:endParaRPr>
                    </a:p>
                  </a:txBody>
                  <a:tcPr marL="0" marR="0" marT="0" marB="0">
                    <a:lnL w="6350">
                      <a:solidFill>
                        <a:srgbClr val="75787B"/>
                      </a:solidFill>
                      <a:prstDash val="solid"/>
                    </a:lnL>
                    <a:lnR w="6350">
                      <a:solidFill>
                        <a:srgbClr val="75787B"/>
                      </a:solidFill>
                      <a:prstDash val="solid"/>
                    </a:lnR>
                    <a:lnT w="6350">
                      <a:solidFill>
                        <a:srgbClr val="75787B"/>
                      </a:solidFill>
                      <a:prstDash val="solid"/>
                    </a:lnT>
                    <a:lnB w="6350">
                      <a:solidFill>
                        <a:srgbClr val="75787B"/>
                      </a:solidFill>
                      <a:prstDash val="solid"/>
                    </a:lnB>
                    <a:solidFill>
                      <a:srgbClr val="E3E4E5"/>
                    </a:solidFill>
                  </a:tcPr>
                </a:tc>
                <a:tc>
                  <a:txBody>
                    <a:bodyPr/>
                    <a:lstStyle/>
                    <a:p>
                      <a:pPr marL="67945" marR="99695">
                        <a:lnSpc>
                          <a:spcPct val="114999"/>
                        </a:lnSpc>
                        <a:spcBef>
                          <a:spcPts val="520"/>
                        </a:spcBef>
                      </a:pPr>
                      <a:r>
                        <a:rPr sz="700" spc="-5" dirty="0">
                          <a:latin typeface="Verdana"/>
                          <a:cs typeface="Verdana"/>
                        </a:rPr>
                        <a:t>Multi-rater extended to </a:t>
                      </a:r>
                      <a:r>
                        <a:rPr sz="700" spc="-10" dirty="0">
                          <a:latin typeface="Verdana"/>
                          <a:cs typeface="Verdana"/>
                        </a:rPr>
                        <a:t>include </a:t>
                      </a:r>
                      <a:r>
                        <a:rPr sz="700" spc="-5" dirty="0">
                          <a:latin typeface="Verdana"/>
                          <a:cs typeface="Verdana"/>
                        </a:rPr>
                        <a:t>peers,  customers, internal </a:t>
                      </a:r>
                      <a:r>
                        <a:rPr sz="700" spc="-10" dirty="0">
                          <a:latin typeface="Verdana"/>
                          <a:cs typeface="Verdana"/>
                        </a:rPr>
                        <a:t>clients and/or  </a:t>
                      </a:r>
                      <a:r>
                        <a:rPr sz="700" spc="-5" dirty="0">
                          <a:latin typeface="Verdana"/>
                          <a:cs typeface="Verdana"/>
                        </a:rPr>
                        <a:t>subordinates</a:t>
                      </a:r>
                      <a:endParaRPr sz="700" dirty="0">
                        <a:latin typeface="Verdana"/>
                        <a:cs typeface="Verdana"/>
                      </a:endParaRPr>
                    </a:p>
                  </a:txBody>
                  <a:tcPr marL="0" marR="0" marT="0" marB="0">
                    <a:lnL w="6350">
                      <a:solidFill>
                        <a:srgbClr val="75787B"/>
                      </a:solidFill>
                      <a:prstDash val="solid"/>
                    </a:lnL>
                    <a:lnR w="6350">
                      <a:solidFill>
                        <a:srgbClr val="75787B"/>
                      </a:solidFill>
                      <a:prstDash val="solid"/>
                    </a:lnR>
                    <a:lnT w="6350">
                      <a:solidFill>
                        <a:srgbClr val="75787B"/>
                      </a:solidFill>
                      <a:prstDash val="solid"/>
                    </a:lnT>
                    <a:lnB w="6350">
                      <a:solidFill>
                        <a:srgbClr val="75787B"/>
                      </a:solidFill>
                      <a:prstDash val="solid"/>
                    </a:lnB>
                    <a:noFill/>
                  </a:tcPr>
                </a:tc>
                <a:tc>
                  <a:txBody>
                    <a:bodyPr/>
                    <a:lstStyle/>
                    <a:p>
                      <a:pPr>
                        <a:lnSpc>
                          <a:spcPct val="100000"/>
                        </a:lnSpc>
                        <a:spcBef>
                          <a:spcPts val="40"/>
                        </a:spcBef>
                      </a:pPr>
                      <a:endParaRPr sz="900" dirty="0">
                        <a:latin typeface="Times New Roman"/>
                        <a:cs typeface="Times New Roman"/>
                      </a:endParaRPr>
                    </a:p>
                    <a:p>
                      <a:pPr marL="67945">
                        <a:lnSpc>
                          <a:spcPct val="100000"/>
                        </a:lnSpc>
                      </a:pPr>
                      <a:r>
                        <a:rPr sz="700" spc="-5" dirty="0">
                          <a:latin typeface="Verdana"/>
                          <a:cs typeface="Verdana"/>
                        </a:rPr>
                        <a:t>Multi-raters used </a:t>
                      </a:r>
                      <a:r>
                        <a:rPr sz="700" spc="-10" dirty="0">
                          <a:latin typeface="Verdana"/>
                          <a:cs typeface="Verdana"/>
                        </a:rPr>
                        <a:t>for </a:t>
                      </a:r>
                      <a:r>
                        <a:rPr sz="700" spc="-5" dirty="0">
                          <a:latin typeface="Verdana"/>
                          <a:cs typeface="Verdana"/>
                        </a:rPr>
                        <a:t>feedback and</a:t>
                      </a:r>
                      <a:r>
                        <a:rPr sz="700" spc="45" dirty="0">
                          <a:latin typeface="Verdana"/>
                          <a:cs typeface="Verdana"/>
                        </a:rPr>
                        <a:t> </a:t>
                      </a:r>
                      <a:r>
                        <a:rPr sz="700" spc="-10" dirty="0">
                          <a:latin typeface="Verdana"/>
                          <a:cs typeface="Verdana"/>
                        </a:rPr>
                        <a:t>appraisal</a:t>
                      </a:r>
                      <a:endParaRPr sz="700" dirty="0">
                        <a:latin typeface="Verdana"/>
                        <a:cs typeface="Verdana"/>
                      </a:endParaRPr>
                    </a:p>
                    <a:p>
                      <a:pPr marL="67945">
                        <a:lnSpc>
                          <a:spcPct val="100000"/>
                        </a:lnSpc>
                        <a:spcBef>
                          <a:spcPts val="130"/>
                        </a:spcBef>
                      </a:pPr>
                      <a:r>
                        <a:rPr sz="700" spc="-5" dirty="0">
                          <a:latin typeface="Verdana"/>
                          <a:cs typeface="Verdana"/>
                        </a:rPr>
                        <a:t>– secondary managers, second-tier</a:t>
                      </a:r>
                      <a:r>
                        <a:rPr sz="700" spc="-25" dirty="0">
                          <a:latin typeface="Verdana"/>
                          <a:cs typeface="Verdana"/>
                        </a:rPr>
                        <a:t> </a:t>
                      </a:r>
                      <a:r>
                        <a:rPr sz="700" spc="-5" dirty="0">
                          <a:latin typeface="Verdana"/>
                          <a:cs typeface="Verdana"/>
                        </a:rPr>
                        <a:t>managers</a:t>
                      </a:r>
                      <a:endParaRPr sz="700" dirty="0">
                        <a:latin typeface="Verdana"/>
                        <a:cs typeface="Verdana"/>
                      </a:endParaRPr>
                    </a:p>
                  </a:txBody>
                  <a:tcPr marL="0" marR="0" marT="0" marB="0">
                    <a:lnL w="6350">
                      <a:solidFill>
                        <a:srgbClr val="75787B"/>
                      </a:solidFill>
                      <a:prstDash val="solid"/>
                    </a:lnL>
                    <a:lnR w="6350">
                      <a:solidFill>
                        <a:srgbClr val="75787B"/>
                      </a:solidFill>
                      <a:prstDash val="solid"/>
                    </a:lnR>
                    <a:lnT w="19811">
                      <a:solidFill>
                        <a:srgbClr val="62B5E5"/>
                      </a:solidFill>
                      <a:prstDash val="solid"/>
                    </a:lnT>
                    <a:lnB w="19811">
                      <a:solidFill>
                        <a:srgbClr val="62B5E5"/>
                      </a:solidFill>
                      <a:prstDash val="solid"/>
                    </a:lnB>
                    <a:noFill/>
                  </a:tcPr>
                </a:tc>
                <a:tc>
                  <a:txBody>
                    <a:bodyPr/>
                    <a:lstStyle/>
                    <a:p>
                      <a:pPr>
                        <a:lnSpc>
                          <a:spcPct val="100000"/>
                        </a:lnSpc>
                      </a:pPr>
                      <a:endParaRPr sz="700" dirty="0">
                        <a:latin typeface="Times New Roman"/>
                        <a:cs typeface="Times New Roman"/>
                      </a:endParaRPr>
                    </a:p>
                    <a:p>
                      <a:pPr>
                        <a:lnSpc>
                          <a:spcPct val="100000"/>
                        </a:lnSpc>
                        <a:spcBef>
                          <a:spcPts val="5"/>
                        </a:spcBef>
                      </a:pPr>
                      <a:endParaRPr sz="650" dirty="0">
                        <a:latin typeface="Times New Roman"/>
                        <a:cs typeface="Times New Roman"/>
                      </a:endParaRPr>
                    </a:p>
                    <a:p>
                      <a:pPr marL="67945">
                        <a:lnSpc>
                          <a:spcPct val="100000"/>
                        </a:lnSpc>
                      </a:pPr>
                      <a:r>
                        <a:rPr sz="700" spc="-10" dirty="0">
                          <a:latin typeface="Verdana"/>
                          <a:cs typeface="Verdana"/>
                        </a:rPr>
                        <a:t>Employee </a:t>
                      </a:r>
                      <a:r>
                        <a:rPr sz="700" spc="-5" dirty="0">
                          <a:latin typeface="Verdana"/>
                          <a:cs typeface="Verdana"/>
                        </a:rPr>
                        <a:t>and </a:t>
                      </a:r>
                      <a:r>
                        <a:rPr sz="700" spc="-10" dirty="0">
                          <a:latin typeface="Verdana"/>
                          <a:cs typeface="Verdana"/>
                        </a:rPr>
                        <a:t>direct</a:t>
                      </a:r>
                      <a:r>
                        <a:rPr sz="700" spc="15" dirty="0">
                          <a:latin typeface="Verdana"/>
                          <a:cs typeface="Verdana"/>
                        </a:rPr>
                        <a:t> </a:t>
                      </a:r>
                      <a:r>
                        <a:rPr sz="700" spc="-5" dirty="0">
                          <a:latin typeface="Verdana"/>
                          <a:cs typeface="Verdana"/>
                        </a:rPr>
                        <a:t>manager</a:t>
                      </a:r>
                      <a:endParaRPr sz="700" dirty="0">
                        <a:latin typeface="Verdana"/>
                        <a:cs typeface="Verdana"/>
                      </a:endParaRPr>
                    </a:p>
                  </a:txBody>
                  <a:tcPr marL="0" marR="0" marT="0" marB="0">
                    <a:lnL w="6350">
                      <a:solidFill>
                        <a:srgbClr val="75787B"/>
                      </a:solidFill>
                      <a:prstDash val="solid"/>
                    </a:lnL>
                    <a:lnR w="6350">
                      <a:solidFill>
                        <a:srgbClr val="75787B"/>
                      </a:solidFill>
                      <a:prstDash val="solid"/>
                    </a:lnR>
                    <a:lnT w="19811">
                      <a:solidFill>
                        <a:srgbClr val="62B5E5"/>
                      </a:solidFill>
                      <a:prstDash val="solid"/>
                    </a:lnT>
                    <a:lnB w="19811">
                      <a:solidFill>
                        <a:srgbClr val="62B5E5"/>
                      </a:solidFill>
                      <a:prstDash val="solid"/>
                    </a:lnB>
                    <a:noFill/>
                  </a:tcPr>
                </a:tc>
                <a:tc>
                  <a:txBody>
                    <a:bodyPr/>
                    <a:lstStyle/>
                    <a:p>
                      <a:pPr>
                        <a:lnSpc>
                          <a:spcPct val="100000"/>
                        </a:lnSpc>
                      </a:pPr>
                      <a:endParaRPr sz="700" dirty="0">
                        <a:latin typeface="Times New Roman"/>
                        <a:cs typeface="Times New Roman"/>
                      </a:endParaRPr>
                    </a:p>
                    <a:p>
                      <a:pPr>
                        <a:lnSpc>
                          <a:spcPct val="100000"/>
                        </a:lnSpc>
                      </a:pPr>
                      <a:endParaRPr sz="700" dirty="0">
                        <a:latin typeface="Times New Roman"/>
                        <a:cs typeface="Times New Roman"/>
                      </a:endParaRPr>
                    </a:p>
                    <a:p>
                      <a:pPr marL="67945">
                        <a:lnSpc>
                          <a:spcPct val="100000"/>
                        </a:lnSpc>
                      </a:pPr>
                      <a:r>
                        <a:rPr sz="700" spc="-5" dirty="0">
                          <a:latin typeface="Verdana"/>
                          <a:cs typeface="Verdana"/>
                        </a:rPr>
                        <a:t>Direct</a:t>
                      </a:r>
                      <a:r>
                        <a:rPr sz="700" spc="-75" dirty="0">
                          <a:latin typeface="Verdana"/>
                          <a:cs typeface="Verdana"/>
                        </a:rPr>
                        <a:t> </a:t>
                      </a:r>
                      <a:r>
                        <a:rPr sz="700" spc="-5" dirty="0">
                          <a:latin typeface="Verdana"/>
                          <a:cs typeface="Verdana"/>
                        </a:rPr>
                        <a:t>Managers</a:t>
                      </a:r>
                      <a:endParaRPr sz="700" dirty="0">
                        <a:latin typeface="Verdana"/>
                        <a:cs typeface="Verdana"/>
                      </a:endParaRPr>
                    </a:p>
                  </a:txBody>
                  <a:tcPr marL="0" marR="0" marT="0" marB="0">
                    <a:lnL w="6350">
                      <a:solidFill>
                        <a:srgbClr val="75787B"/>
                      </a:solidFill>
                      <a:prstDash val="solid"/>
                    </a:lnL>
                    <a:lnR w="6350">
                      <a:solidFill>
                        <a:srgbClr val="75787B"/>
                      </a:solidFill>
                      <a:prstDash val="solid"/>
                    </a:lnR>
                    <a:lnT w="6350">
                      <a:solidFill>
                        <a:srgbClr val="75787B"/>
                      </a:solidFill>
                      <a:prstDash val="solid"/>
                    </a:lnT>
                    <a:lnB w="6350">
                      <a:solidFill>
                        <a:srgbClr val="75787B"/>
                      </a:solidFill>
                      <a:prstDash val="solid"/>
                    </a:lnB>
                    <a:noFill/>
                  </a:tcPr>
                </a:tc>
              </a:tr>
              <a:tr h="761999">
                <a:tc>
                  <a:txBody>
                    <a:bodyPr/>
                    <a:lstStyle/>
                    <a:p>
                      <a:pPr>
                        <a:lnSpc>
                          <a:spcPct val="100000"/>
                        </a:lnSpc>
                      </a:pPr>
                      <a:endParaRPr sz="800">
                        <a:latin typeface="Times New Roman"/>
                        <a:cs typeface="Times New Roman"/>
                      </a:endParaRPr>
                    </a:p>
                    <a:p>
                      <a:pPr>
                        <a:lnSpc>
                          <a:spcPct val="100000"/>
                        </a:lnSpc>
                      </a:pPr>
                      <a:endParaRPr sz="800">
                        <a:latin typeface="Times New Roman"/>
                        <a:cs typeface="Times New Roman"/>
                      </a:endParaRPr>
                    </a:p>
                    <a:p>
                      <a:pPr marL="208279">
                        <a:lnSpc>
                          <a:spcPct val="100000"/>
                        </a:lnSpc>
                        <a:spcBef>
                          <a:spcPts val="610"/>
                        </a:spcBef>
                      </a:pPr>
                      <a:r>
                        <a:rPr sz="800" b="1" dirty="0">
                          <a:latin typeface="Verdana"/>
                          <a:cs typeface="Verdana"/>
                        </a:rPr>
                        <a:t>Recognition</a:t>
                      </a:r>
                      <a:endParaRPr sz="800">
                        <a:latin typeface="Verdana"/>
                        <a:cs typeface="Verdana"/>
                      </a:endParaRPr>
                    </a:p>
                  </a:txBody>
                  <a:tcPr marL="0" marR="0" marT="0" marB="0">
                    <a:lnL w="6350">
                      <a:solidFill>
                        <a:srgbClr val="75787B"/>
                      </a:solidFill>
                      <a:prstDash val="solid"/>
                    </a:lnL>
                    <a:lnR w="6350">
                      <a:solidFill>
                        <a:srgbClr val="75787B"/>
                      </a:solidFill>
                      <a:prstDash val="solid"/>
                    </a:lnR>
                    <a:lnT w="6350">
                      <a:solidFill>
                        <a:srgbClr val="75787B"/>
                      </a:solidFill>
                      <a:prstDash val="solid"/>
                    </a:lnT>
                    <a:lnB w="6350">
                      <a:solidFill>
                        <a:srgbClr val="75787B"/>
                      </a:solidFill>
                      <a:prstDash val="solid"/>
                    </a:lnB>
                  </a:tcPr>
                </a:tc>
                <a:tc>
                  <a:txBody>
                    <a:bodyPr/>
                    <a:lstStyle/>
                    <a:p>
                      <a:pPr marL="67945" marR="81915">
                        <a:lnSpc>
                          <a:spcPct val="114999"/>
                        </a:lnSpc>
                        <a:spcBef>
                          <a:spcPts val="450"/>
                        </a:spcBef>
                      </a:pPr>
                      <a:r>
                        <a:rPr sz="700" spc="-5" dirty="0">
                          <a:latin typeface="Verdana"/>
                          <a:cs typeface="Verdana"/>
                        </a:rPr>
                        <a:t>Managers </a:t>
                      </a:r>
                      <a:r>
                        <a:rPr sz="700" spc="-10" dirty="0">
                          <a:latin typeface="Verdana"/>
                          <a:cs typeface="Verdana"/>
                        </a:rPr>
                        <a:t>highly </a:t>
                      </a:r>
                      <a:r>
                        <a:rPr sz="700" spc="-5" dirty="0">
                          <a:latin typeface="Verdana"/>
                          <a:cs typeface="Verdana"/>
                        </a:rPr>
                        <a:t>effective at </a:t>
                      </a:r>
                      <a:r>
                        <a:rPr sz="700" spc="-10" dirty="0">
                          <a:latin typeface="Verdana"/>
                          <a:cs typeface="Verdana"/>
                        </a:rPr>
                        <a:t>regularly  acknowledging contributions for  </a:t>
                      </a:r>
                      <a:r>
                        <a:rPr sz="700" spc="-5" dirty="0">
                          <a:latin typeface="Verdana"/>
                          <a:cs typeface="Verdana"/>
                        </a:rPr>
                        <a:t>progress as </a:t>
                      </a:r>
                      <a:r>
                        <a:rPr sz="700" spc="-10" dirty="0">
                          <a:latin typeface="Verdana"/>
                          <a:cs typeface="Verdana"/>
                        </a:rPr>
                        <a:t>well </a:t>
                      </a:r>
                      <a:r>
                        <a:rPr sz="700" spc="-5" dirty="0">
                          <a:latin typeface="Verdana"/>
                          <a:cs typeface="Verdana"/>
                        </a:rPr>
                        <a:t>as </a:t>
                      </a:r>
                      <a:r>
                        <a:rPr sz="700" spc="-10" dirty="0">
                          <a:latin typeface="Verdana"/>
                          <a:cs typeface="Verdana"/>
                        </a:rPr>
                        <a:t>specific behaviors.  Recognition also provided </a:t>
                      </a:r>
                      <a:r>
                        <a:rPr sz="700" spc="-5" dirty="0">
                          <a:latin typeface="Verdana"/>
                          <a:cs typeface="Verdana"/>
                        </a:rPr>
                        <a:t>by peers,  customers,</a:t>
                      </a:r>
                      <a:r>
                        <a:rPr sz="700" spc="-85" dirty="0">
                          <a:latin typeface="Verdana"/>
                          <a:cs typeface="Verdana"/>
                        </a:rPr>
                        <a:t> </a:t>
                      </a:r>
                      <a:r>
                        <a:rPr sz="700" spc="-5" dirty="0">
                          <a:latin typeface="Verdana"/>
                          <a:cs typeface="Verdana"/>
                        </a:rPr>
                        <a:t>etc.</a:t>
                      </a:r>
                      <a:endParaRPr sz="700">
                        <a:latin typeface="Verdana"/>
                        <a:cs typeface="Verdana"/>
                      </a:endParaRPr>
                    </a:p>
                  </a:txBody>
                  <a:tcPr marL="0" marR="0" marT="0" marB="0">
                    <a:lnL w="6350">
                      <a:solidFill>
                        <a:srgbClr val="75787B"/>
                      </a:solidFill>
                      <a:prstDash val="solid"/>
                    </a:lnL>
                    <a:lnR w="6350">
                      <a:solidFill>
                        <a:srgbClr val="75787B"/>
                      </a:solidFill>
                      <a:prstDash val="solid"/>
                    </a:lnR>
                    <a:lnT w="6350">
                      <a:solidFill>
                        <a:srgbClr val="75787B"/>
                      </a:solidFill>
                      <a:prstDash val="solid"/>
                    </a:lnT>
                    <a:lnB w="6350">
                      <a:solidFill>
                        <a:srgbClr val="75787B"/>
                      </a:solidFill>
                      <a:prstDash val="solid"/>
                    </a:lnB>
                  </a:tcPr>
                </a:tc>
                <a:tc>
                  <a:txBody>
                    <a:bodyPr/>
                    <a:lstStyle/>
                    <a:p>
                      <a:pPr marL="67945" marR="4445">
                        <a:lnSpc>
                          <a:spcPct val="114999"/>
                        </a:lnSpc>
                        <a:spcBef>
                          <a:spcPts val="400"/>
                        </a:spcBef>
                      </a:pPr>
                      <a:r>
                        <a:rPr sz="700" spc="-10" dirty="0">
                          <a:latin typeface="Verdana"/>
                          <a:cs typeface="Verdana"/>
                        </a:rPr>
                        <a:t>Recognition </a:t>
                      </a:r>
                      <a:r>
                        <a:rPr sz="700" spc="-5" dirty="0">
                          <a:latin typeface="Verdana"/>
                          <a:cs typeface="Verdana"/>
                        </a:rPr>
                        <a:t>occurs </a:t>
                      </a:r>
                      <a:r>
                        <a:rPr sz="700" spc="-10" dirty="0">
                          <a:latin typeface="Verdana"/>
                          <a:cs typeface="Verdana"/>
                        </a:rPr>
                        <a:t>outside </a:t>
                      </a:r>
                      <a:r>
                        <a:rPr sz="700" spc="-5" dirty="0">
                          <a:latin typeface="Verdana"/>
                          <a:cs typeface="Verdana"/>
                        </a:rPr>
                        <a:t>of </a:t>
                      </a:r>
                      <a:r>
                        <a:rPr sz="700" spc="-10" dirty="0">
                          <a:latin typeface="Verdana"/>
                          <a:cs typeface="Verdana"/>
                        </a:rPr>
                        <a:t>appraisals.  </a:t>
                      </a:r>
                      <a:r>
                        <a:rPr sz="700" spc="-5" dirty="0">
                          <a:latin typeface="Verdana"/>
                          <a:cs typeface="Verdana"/>
                        </a:rPr>
                        <a:t>Formal processes may </a:t>
                      </a:r>
                      <a:r>
                        <a:rPr sz="700" spc="-10" dirty="0">
                          <a:latin typeface="Verdana"/>
                          <a:cs typeface="Verdana"/>
                        </a:rPr>
                        <a:t>exist, </a:t>
                      </a:r>
                      <a:r>
                        <a:rPr sz="700" spc="-5" dirty="0">
                          <a:latin typeface="Verdana"/>
                          <a:cs typeface="Verdana"/>
                        </a:rPr>
                        <a:t>and </a:t>
                      </a:r>
                      <a:r>
                        <a:rPr sz="700" spc="-10" dirty="0">
                          <a:latin typeface="Verdana"/>
                          <a:cs typeface="Verdana"/>
                        </a:rPr>
                        <a:t>informal  recognition </a:t>
                      </a:r>
                      <a:r>
                        <a:rPr sz="700" spc="-5" dirty="0">
                          <a:latin typeface="Verdana"/>
                          <a:cs typeface="Verdana"/>
                        </a:rPr>
                        <a:t>may take </a:t>
                      </a:r>
                      <a:r>
                        <a:rPr sz="700" spc="-10" dirty="0">
                          <a:latin typeface="Verdana"/>
                          <a:cs typeface="Verdana"/>
                        </a:rPr>
                        <a:t>place in </a:t>
                      </a:r>
                      <a:r>
                        <a:rPr sz="700" spc="-5" dirty="0">
                          <a:latin typeface="Verdana"/>
                          <a:cs typeface="Verdana"/>
                        </a:rPr>
                        <a:t>team meetings.  May </a:t>
                      </a:r>
                      <a:r>
                        <a:rPr sz="700" spc="-10" dirty="0">
                          <a:latin typeface="Verdana"/>
                          <a:cs typeface="Verdana"/>
                        </a:rPr>
                        <a:t>include </a:t>
                      </a:r>
                      <a:r>
                        <a:rPr sz="700" spc="-5" dirty="0">
                          <a:latin typeface="Verdana"/>
                          <a:cs typeface="Verdana"/>
                        </a:rPr>
                        <a:t>peers, other </a:t>
                      </a:r>
                      <a:r>
                        <a:rPr sz="700" spc="-10" dirty="0">
                          <a:latin typeface="Verdana"/>
                          <a:cs typeface="Verdana"/>
                        </a:rPr>
                        <a:t>(non-supervisory)  </a:t>
                      </a:r>
                      <a:r>
                        <a:rPr sz="700" spc="-5" dirty="0">
                          <a:latin typeface="Verdana"/>
                          <a:cs typeface="Verdana"/>
                        </a:rPr>
                        <a:t>managers</a:t>
                      </a:r>
                      <a:endParaRPr sz="700" dirty="0">
                        <a:latin typeface="Verdana"/>
                        <a:cs typeface="Verdana"/>
                      </a:endParaRPr>
                    </a:p>
                  </a:txBody>
                  <a:tcPr marL="0" marR="0" marT="0" marB="0">
                    <a:lnL w="6350">
                      <a:solidFill>
                        <a:srgbClr val="75787B"/>
                      </a:solidFill>
                      <a:prstDash val="solid"/>
                    </a:lnL>
                    <a:lnR w="6350">
                      <a:solidFill>
                        <a:srgbClr val="75787B"/>
                      </a:solidFill>
                      <a:prstDash val="solid"/>
                    </a:lnR>
                    <a:lnT w="19811">
                      <a:solidFill>
                        <a:srgbClr val="62B5E5"/>
                      </a:solidFill>
                      <a:prstDash val="solid"/>
                    </a:lnT>
                    <a:lnB w="6350">
                      <a:solidFill>
                        <a:srgbClr val="75787B"/>
                      </a:solidFill>
                      <a:prstDash val="solid"/>
                    </a:lnB>
                  </a:tcPr>
                </a:tc>
                <a:tc>
                  <a:txBody>
                    <a:bodyPr/>
                    <a:lstStyle/>
                    <a:p>
                      <a:pPr>
                        <a:lnSpc>
                          <a:spcPct val="100000"/>
                        </a:lnSpc>
                      </a:pPr>
                      <a:endParaRPr sz="700" dirty="0">
                        <a:latin typeface="Times New Roman"/>
                        <a:cs typeface="Times New Roman"/>
                      </a:endParaRPr>
                    </a:p>
                    <a:p>
                      <a:pPr marL="67310" marR="234315" algn="just">
                        <a:lnSpc>
                          <a:spcPct val="114999"/>
                        </a:lnSpc>
                        <a:spcBef>
                          <a:spcPts val="560"/>
                        </a:spcBef>
                      </a:pPr>
                      <a:r>
                        <a:rPr sz="700" spc="-5" dirty="0">
                          <a:latin typeface="Verdana"/>
                          <a:cs typeface="Verdana"/>
                        </a:rPr>
                        <a:t>Annual and semi-annual </a:t>
                      </a:r>
                      <a:r>
                        <a:rPr sz="700" spc="-10" dirty="0">
                          <a:latin typeface="Verdana"/>
                          <a:cs typeface="Verdana"/>
                        </a:rPr>
                        <a:t>reviews </a:t>
                      </a:r>
                      <a:r>
                        <a:rPr sz="700" spc="-5" dirty="0">
                          <a:latin typeface="Verdana"/>
                          <a:cs typeface="Verdana"/>
                        </a:rPr>
                        <a:t>as  </a:t>
                      </a:r>
                      <a:r>
                        <a:rPr sz="700" spc="-10" dirty="0">
                          <a:latin typeface="Verdana"/>
                          <a:cs typeface="Verdana"/>
                        </a:rPr>
                        <a:t>vehicle, </a:t>
                      </a:r>
                      <a:r>
                        <a:rPr sz="700" spc="-5" dirty="0">
                          <a:latin typeface="Verdana"/>
                          <a:cs typeface="Verdana"/>
                        </a:rPr>
                        <a:t>formal processes may </a:t>
                      </a:r>
                      <a:r>
                        <a:rPr sz="700" spc="-10" dirty="0">
                          <a:latin typeface="Verdana"/>
                          <a:cs typeface="Verdana"/>
                        </a:rPr>
                        <a:t>exist  (Spot awards,</a:t>
                      </a:r>
                      <a:r>
                        <a:rPr sz="700" dirty="0">
                          <a:latin typeface="Verdana"/>
                          <a:cs typeface="Verdana"/>
                        </a:rPr>
                        <a:t> </a:t>
                      </a:r>
                      <a:r>
                        <a:rPr sz="700" spc="-5" dirty="0">
                          <a:latin typeface="Verdana"/>
                          <a:cs typeface="Verdana"/>
                        </a:rPr>
                        <a:t>etc.)</a:t>
                      </a:r>
                      <a:endParaRPr sz="700" dirty="0">
                        <a:latin typeface="Verdana"/>
                        <a:cs typeface="Verdana"/>
                      </a:endParaRPr>
                    </a:p>
                  </a:txBody>
                  <a:tcPr marL="0" marR="0" marT="0" marB="0">
                    <a:lnL w="6350">
                      <a:solidFill>
                        <a:srgbClr val="75787B"/>
                      </a:solidFill>
                      <a:prstDash val="solid"/>
                    </a:lnL>
                    <a:lnR w="6350">
                      <a:solidFill>
                        <a:srgbClr val="75787B"/>
                      </a:solidFill>
                      <a:prstDash val="solid"/>
                    </a:lnR>
                    <a:lnT w="19811">
                      <a:solidFill>
                        <a:srgbClr val="62B5E5"/>
                      </a:solidFill>
                      <a:prstDash val="solid"/>
                    </a:lnT>
                    <a:lnB w="6350">
                      <a:solidFill>
                        <a:srgbClr val="75787B"/>
                      </a:solidFill>
                      <a:prstDash val="solid"/>
                    </a:lnB>
                  </a:tcPr>
                </a:tc>
                <a:tc>
                  <a:txBody>
                    <a:bodyPr/>
                    <a:lstStyle/>
                    <a:p>
                      <a:pPr>
                        <a:lnSpc>
                          <a:spcPct val="100000"/>
                        </a:lnSpc>
                      </a:pPr>
                      <a:endParaRPr sz="700" dirty="0">
                        <a:latin typeface="Times New Roman"/>
                        <a:cs typeface="Times New Roman"/>
                      </a:endParaRPr>
                    </a:p>
                    <a:p>
                      <a:pPr marL="67310" marR="243204">
                        <a:lnSpc>
                          <a:spcPct val="114999"/>
                        </a:lnSpc>
                        <a:spcBef>
                          <a:spcPts val="615"/>
                        </a:spcBef>
                      </a:pPr>
                      <a:r>
                        <a:rPr sz="700" spc="-5" dirty="0">
                          <a:latin typeface="Verdana"/>
                          <a:cs typeface="Verdana"/>
                        </a:rPr>
                        <a:t>Annual review </a:t>
                      </a:r>
                      <a:r>
                        <a:rPr sz="700" spc="-10" dirty="0">
                          <a:latin typeface="Verdana"/>
                          <a:cs typeface="Verdana"/>
                        </a:rPr>
                        <a:t>viewed </a:t>
                      </a:r>
                      <a:r>
                        <a:rPr sz="700" spc="-5" dirty="0">
                          <a:latin typeface="Verdana"/>
                          <a:cs typeface="Verdana"/>
                        </a:rPr>
                        <a:t>as  </a:t>
                      </a:r>
                      <a:r>
                        <a:rPr sz="700" spc="-10" dirty="0">
                          <a:latin typeface="Verdana"/>
                          <a:cs typeface="Verdana"/>
                        </a:rPr>
                        <a:t>recognition vehicle. </a:t>
                      </a:r>
                      <a:r>
                        <a:rPr sz="700" spc="-5" dirty="0">
                          <a:latin typeface="Verdana"/>
                          <a:cs typeface="Verdana"/>
                        </a:rPr>
                        <a:t>Manager-  </a:t>
                      </a:r>
                      <a:r>
                        <a:rPr sz="700" spc="-10" dirty="0">
                          <a:latin typeface="Verdana"/>
                          <a:cs typeface="Verdana"/>
                        </a:rPr>
                        <a:t>driven</a:t>
                      </a:r>
                      <a:endParaRPr sz="700" dirty="0">
                        <a:latin typeface="Verdana"/>
                        <a:cs typeface="Verdana"/>
                      </a:endParaRPr>
                    </a:p>
                  </a:txBody>
                  <a:tcPr marL="0" marR="0" marT="0" marB="0">
                    <a:lnL w="6350">
                      <a:solidFill>
                        <a:srgbClr val="75787B"/>
                      </a:solidFill>
                      <a:prstDash val="solid"/>
                    </a:lnL>
                    <a:lnR w="6350">
                      <a:solidFill>
                        <a:srgbClr val="75787B"/>
                      </a:solidFill>
                      <a:prstDash val="solid"/>
                    </a:lnR>
                    <a:lnT w="6350">
                      <a:solidFill>
                        <a:srgbClr val="75787B"/>
                      </a:solidFill>
                      <a:prstDash val="solid"/>
                    </a:lnT>
                    <a:lnB w="6350">
                      <a:solidFill>
                        <a:srgbClr val="75787B"/>
                      </a:solidFill>
                      <a:prstDash val="solid"/>
                    </a:lnB>
                    <a:noFill/>
                  </a:tcPr>
                </a:tc>
              </a:tr>
              <a:tr h="1050460">
                <a:tc>
                  <a:txBody>
                    <a:bodyPr/>
                    <a:lstStyle/>
                    <a:p>
                      <a:pPr>
                        <a:lnSpc>
                          <a:spcPct val="100000"/>
                        </a:lnSpc>
                      </a:pPr>
                      <a:endParaRPr sz="800" dirty="0">
                        <a:latin typeface="Times New Roman"/>
                        <a:cs typeface="Times New Roman"/>
                      </a:endParaRPr>
                    </a:p>
                    <a:p>
                      <a:pPr>
                        <a:lnSpc>
                          <a:spcPct val="100000"/>
                        </a:lnSpc>
                      </a:pPr>
                      <a:endParaRPr sz="800" dirty="0">
                        <a:latin typeface="Times New Roman"/>
                        <a:cs typeface="Times New Roman"/>
                      </a:endParaRPr>
                    </a:p>
                    <a:p>
                      <a:pPr marL="177800" marR="170180" indent="-1905" algn="ctr">
                        <a:lnSpc>
                          <a:spcPct val="114999"/>
                        </a:lnSpc>
                        <a:spcBef>
                          <a:spcPts val="495"/>
                        </a:spcBef>
                      </a:pPr>
                      <a:r>
                        <a:rPr sz="800" b="1" dirty="0">
                          <a:latin typeface="Verdana"/>
                          <a:cs typeface="Verdana"/>
                        </a:rPr>
                        <a:t>Talent  </a:t>
                      </a:r>
                      <a:r>
                        <a:rPr sz="800" b="1" spc="5" dirty="0">
                          <a:latin typeface="Verdana"/>
                          <a:cs typeface="Verdana"/>
                        </a:rPr>
                        <a:t>M</a:t>
                      </a:r>
                      <a:r>
                        <a:rPr sz="800" b="1" dirty="0">
                          <a:latin typeface="Verdana"/>
                          <a:cs typeface="Verdana"/>
                        </a:rPr>
                        <a:t>anag</a:t>
                      </a:r>
                      <a:r>
                        <a:rPr sz="800" b="1" spc="5" dirty="0">
                          <a:latin typeface="Verdana"/>
                          <a:cs typeface="Verdana"/>
                        </a:rPr>
                        <a:t>e</a:t>
                      </a:r>
                      <a:r>
                        <a:rPr sz="800" b="1" dirty="0">
                          <a:latin typeface="Verdana"/>
                          <a:cs typeface="Verdana"/>
                        </a:rPr>
                        <a:t>m</a:t>
                      </a:r>
                      <a:r>
                        <a:rPr sz="800" b="1" spc="5" dirty="0">
                          <a:latin typeface="Verdana"/>
                          <a:cs typeface="Verdana"/>
                        </a:rPr>
                        <a:t>e</a:t>
                      </a:r>
                      <a:r>
                        <a:rPr sz="800" b="1" dirty="0">
                          <a:latin typeface="Verdana"/>
                          <a:cs typeface="Verdana"/>
                        </a:rPr>
                        <a:t>nt  Integration</a:t>
                      </a:r>
                      <a:endParaRPr sz="800" dirty="0">
                        <a:latin typeface="Verdana"/>
                        <a:cs typeface="Verdana"/>
                      </a:endParaRPr>
                    </a:p>
                  </a:txBody>
                  <a:tcPr marL="0" marR="0" marT="0" marB="0">
                    <a:lnL w="6350">
                      <a:solidFill>
                        <a:srgbClr val="75787B"/>
                      </a:solidFill>
                      <a:prstDash val="solid"/>
                    </a:lnL>
                    <a:lnR w="6350">
                      <a:solidFill>
                        <a:srgbClr val="75787B"/>
                      </a:solidFill>
                      <a:prstDash val="solid"/>
                    </a:lnR>
                    <a:lnT w="6350">
                      <a:solidFill>
                        <a:srgbClr val="75787B"/>
                      </a:solidFill>
                      <a:prstDash val="solid"/>
                    </a:lnT>
                    <a:lnB w="6350">
                      <a:solidFill>
                        <a:srgbClr val="75787B"/>
                      </a:solidFill>
                      <a:prstDash val="solid"/>
                    </a:lnB>
                    <a:solidFill>
                      <a:schemeClr val="bg1">
                        <a:lumMod val="85000"/>
                      </a:schemeClr>
                    </a:solidFill>
                  </a:tcPr>
                </a:tc>
                <a:tc>
                  <a:txBody>
                    <a:bodyPr/>
                    <a:lstStyle/>
                    <a:p>
                      <a:pPr marL="67945" marR="88900">
                        <a:lnSpc>
                          <a:spcPct val="114999"/>
                        </a:lnSpc>
                        <a:spcBef>
                          <a:spcPts val="140"/>
                        </a:spcBef>
                      </a:pPr>
                      <a:r>
                        <a:rPr sz="700" spc="-10" dirty="0">
                          <a:latin typeface="Verdana"/>
                          <a:cs typeface="Verdana"/>
                        </a:rPr>
                        <a:t>Appraisal </a:t>
                      </a:r>
                      <a:r>
                        <a:rPr sz="700" spc="-5" dirty="0">
                          <a:latin typeface="Verdana"/>
                          <a:cs typeface="Verdana"/>
                        </a:rPr>
                        <a:t>further leveraged to </a:t>
                      </a:r>
                      <a:r>
                        <a:rPr sz="700" spc="-10" dirty="0">
                          <a:latin typeface="Verdana"/>
                          <a:cs typeface="Verdana"/>
                        </a:rPr>
                        <a:t>identify  </a:t>
                      </a:r>
                      <a:r>
                        <a:rPr sz="700" spc="-5" dirty="0">
                          <a:latin typeface="Verdana"/>
                          <a:cs typeface="Verdana"/>
                        </a:rPr>
                        <a:t>talent and </a:t>
                      </a:r>
                      <a:r>
                        <a:rPr sz="700" spc="-15" dirty="0">
                          <a:latin typeface="Verdana"/>
                          <a:cs typeface="Verdana"/>
                        </a:rPr>
                        <a:t>skills </a:t>
                      </a:r>
                      <a:r>
                        <a:rPr sz="700" spc="-5" dirty="0">
                          <a:latin typeface="Verdana"/>
                          <a:cs typeface="Verdana"/>
                        </a:rPr>
                        <a:t>gaps </a:t>
                      </a:r>
                      <a:r>
                        <a:rPr sz="700" spc="-10" dirty="0">
                          <a:latin typeface="Verdana"/>
                          <a:cs typeface="Verdana"/>
                        </a:rPr>
                        <a:t>for </a:t>
                      </a:r>
                      <a:r>
                        <a:rPr sz="700" spc="-5" dirty="0">
                          <a:latin typeface="Verdana"/>
                          <a:cs typeface="Verdana"/>
                        </a:rPr>
                        <a:t>TA and  </a:t>
                      </a:r>
                      <a:r>
                        <a:rPr sz="700" spc="-10" dirty="0">
                          <a:latin typeface="Verdana"/>
                          <a:cs typeface="Verdana"/>
                        </a:rPr>
                        <a:t>workforce planning</a:t>
                      </a:r>
                      <a:r>
                        <a:rPr sz="700" spc="25" dirty="0">
                          <a:latin typeface="Verdana"/>
                          <a:cs typeface="Verdana"/>
                        </a:rPr>
                        <a:t> </a:t>
                      </a:r>
                      <a:r>
                        <a:rPr sz="700" spc="-5" dirty="0">
                          <a:latin typeface="Verdana"/>
                          <a:cs typeface="Verdana"/>
                        </a:rPr>
                        <a:t>purposes.</a:t>
                      </a:r>
                      <a:endParaRPr sz="700" dirty="0">
                        <a:latin typeface="Verdana"/>
                        <a:cs typeface="Verdana"/>
                      </a:endParaRPr>
                    </a:p>
                    <a:p>
                      <a:pPr marL="67310" marR="46355" indent="2540">
                        <a:lnSpc>
                          <a:spcPct val="114999"/>
                        </a:lnSpc>
                        <a:spcBef>
                          <a:spcPts val="5"/>
                        </a:spcBef>
                      </a:pPr>
                      <a:r>
                        <a:rPr sz="700" spc="-10" dirty="0">
                          <a:latin typeface="Verdana"/>
                          <a:cs typeface="Verdana"/>
                        </a:rPr>
                        <a:t>Organization views </a:t>
                      </a:r>
                      <a:r>
                        <a:rPr sz="700" spc="-5" dirty="0">
                          <a:latin typeface="Verdana"/>
                          <a:cs typeface="Verdana"/>
                        </a:rPr>
                        <a:t>the strength of </a:t>
                      </a:r>
                      <a:r>
                        <a:rPr sz="700" spc="-10" dirty="0">
                          <a:latin typeface="Verdana"/>
                          <a:cs typeface="Verdana"/>
                        </a:rPr>
                        <a:t>its  </a:t>
                      </a:r>
                      <a:r>
                        <a:rPr sz="700" spc="-5" dirty="0">
                          <a:latin typeface="Verdana"/>
                          <a:cs typeface="Verdana"/>
                        </a:rPr>
                        <a:t>performance management practices as  a part of </a:t>
                      </a:r>
                      <a:r>
                        <a:rPr sz="700" spc="-10" dirty="0">
                          <a:latin typeface="Verdana"/>
                          <a:cs typeface="Verdana"/>
                        </a:rPr>
                        <a:t>its employer </a:t>
                      </a:r>
                      <a:r>
                        <a:rPr sz="700" spc="-5" dirty="0">
                          <a:latin typeface="Verdana"/>
                          <a:cs typeface="Verdana"/>
                        </a:rPr>
                        <a:t>brand and  focuses on </a:t>
                      </a:r>
                      <a:r>
                        <a:rPr sz="700" spc="-10" dirty="0">
                          <a:latin typeface="Verdana"/>
                          <a:cs typeface="Verdana"/>
                        </a:rPr>
                        <a:t>improving </a:t>
                      </a:r>
                      <a:r>
                        <a:rPr sz="700" spc="-5" dirty="0">
                          <a:latin typeface="Verdana"/>
                          <a:cs typeface="Verdana"/>
                        </a:rPr>
                        <a:t>and  </a:t>
                      </a:r>
                      <a:r>
                        <a:rPr sz="700" spc="-10" dirty="0">
                          <a:latin typeface="Verdana"/>
                          <a:cs typeface="Verdana"/>
                        </a:rPr>
                        <a:t>communicating </a:t>
                      </a:r>
                      <a:r>
                        <a:rPr sz="700" spc="-5" dirty="0">
                          <a:latin typeface="Verdana"/>
                          <a:cs typeface="Verdana"/>
                        </a:rPr>
                        <a:t>them to that</a:t>
                      </a:r>
                      <a:r>
                        <a:rPr sz="700" spc="15" dirty="0">
                          <a:latin typeface="Verdana"/>
                          <a:cs typeface="Verdana"/>
                        </a:rPr>
                        <a:t> </a:t>
                      </a:r>
                      <a:r>
                        <a:rPr sz="700" spc="-5" dirty="0">
                          <a:latin typeface="Verdana"/>
                          <a:cs typeface="Verdana"/>
                        </a:rPr>
                        <a:t>end</a:t>
                      </a:r>
                      <a:endParaRPr sz="700" dirty="0">
                        <a:latin typeface="Verdana"/>
                        <a:cs typeface="Verdana"/>
                      </a:endParaRPr>
                    </a:p>
                  </a:txBody>
                  <a:tcPr marL="0" marR="0" marT="0" marB="0">
                    <a:lnL w="6350">
                      <a:solidFill>
                        <a:srgbClr val="75787B"/>
                      </a:solidFill>
                      <a:prstDash val="solid"/>
                    </a:lnL>
                    <a:lnR w="6350">
                      <a:solidFill>
                        <a:srgbClr val="75787B"/>
                      </a:solidFill>
                      <a:prstDash val="solid"/>
                    </a:lnR>
                    <a:lnT w="6350">
                      <a:solidFill>
                        <a:srgbClr val="75787B"/>
                      </a:solidFill>
                      <a:prstDash val="solid"/>
                    </a:lnT>
                    <a:lnB w="6350">
                      <a:solidFill>
                        <a:srgbClr val="75787B"/>
                      </a:solidFill>
                      <a:prstDash val="solid"/>
                    </a:lnB>
                    <a:noFill/>
                  </a:tcPr>
                </a:tc>
                <a:tc>
                  <a:txBody>
                    <a:bodyPr/>
                    <a:lstStyle/>
                    <a:p>
                      <a:pPr>
                        <a:lnSpc>
                          <a:spcPct val="100000"/>
                        </a:lnSpc>
                      </a:pPr>
                      <a:endParaRPr sz="700" dirty="0">
                        <a:latin typeface="Times New Roman"/>
                        <a:cs typeface="Times New Roman"/>
                      </a:endParaRPr>
                    </a:p>
                    <a:p>
                      <a:pPr>
                        <a:lnSpc>
                          <a:spcPct val="100000"/>
                        </a:lnSpc>
                      </a:pPr>
                      <a:endParaRPr sz="700" dirty="0">
                        <a:latin typeface="Times New Roman"/>
                        <a:cs typeface="Times New Roman"/>
                      </a:endParaRPr>
                    </a:p>
                    <a:p>
                      <a:pPr marL="67945" marR="33020">
                        <a:lnSpc>
                          <a:spcPct val="115300"/>
                        </a:lnSpc>
                        <a:spcBef>
                          <a:spcPts val="459"/>
                        </a:spcBef>
                      </a:pPr>
                      <a:r>
                        <a:rPr sz="700" spc="-10" dirty="0">
                          <a:latin typeface="Verdana"/>
                          <a:cs typeface="Verdana"/>
                        </a:rPr>
                        <a:t>Appraisal </a:t>
                      </a:r>
                      <a:r>
                        <a:rPr sz="700" spc="-5" dirty="0">
                          <a:latin typeface="Verdana"/>
                          <a:cs typeface="Verdana"/>
                        </a:rPr>
                        <a:t>as a tool to </a:t>
                      </a:r>
                      <a:r>
                        <a:rPr sz="700" spc="-10" dirty="0">
                          <a:latin typeface="Verdana"/>
                          <a:cs typeface="Verdana"/>
                        </a:rPr>
                        <a:t>identify </a:t>
                      </a:r>
                      <a:r>
                        <a:rPr sz="700" spc="-5" dirty="0">
                          <a:latin typeface="Verdana"/>
                          <a:cs typeface="Verdana"/>
                        </a:rPr>
                        <a:t>development  needs of both employees and leaders, </a:t>
                      </a:r>
                      <a:r>
                        <a:rPr sz="700" spc="-10" dirty="0">
                          <a:latin typeface="Verdana"/>
                          <a:cs typeface="Verdana"/>
                        </a:rPr>
                        <a:t>inform  </a:t>
                      </a:r>
                      <a:r>
                        <a:rPr sz="700" spc="-5" dirty="0">
                          <a:latin typeface="Verdana"/>
                          <a:cs typeface="Verdana"/>
                        </a:rPr>
                        <a:t>career path </a:t>
                      </a:r>
                      <a:r>
                        <a:rPr sz="700" spc="-10" dirty="0">
                          <a:latin typeface="Verdana"/>
                          <a:cs typeface="Verdana"/>
                        </a:rPr>
                        <a:t>directions </a:t>
                      </a:r>
                      <a:r>
                        <a:rPr sz="700" spc="-5" dirty="0">
                          <a:latin typeface="Verdana"/>
                          <a:cs typeface="Verdana"/>
                        </a:rPr>
                        <a:t>and development, and  </a:t>
                      </a:r>
                      <a:r>
                        <a:rPr sz="700" spc="-10" dirty="0">
                          <a:latin typeface="Verdana"/>
                          <a:cs typeface="Verdana"/>
                        </a:rPr>
                        <a:t>mobility</a:t>
                      </a:r>
                      <a:r>
                        <a:rPr sz="700" spc="-40" dirty="0">
                          <a:latin typeface="Verdana"/>
                          <a:cs typeface="Verdana"/>
                        </a:rPr>
                        <a:t> </a:t>
                      </a:r>
                      <a:r>
                        <a:rPr sz="700" spc="-10" dirty="0">
                          <a:latin typeface="Verdana"/>
                          <a:cs typeface="Verdana"/>
                        </a:rPr>
                        <a:t>decisions</a:t>
                      </a:r>
                      <a:endParaRPr sz="700" dirty="0">
                        <a:latin typeface="Verdana"/>
                        <a:cs typeface="Verdana"/>
                      </a:endParaRPr>
                    </a:p>
                  </a:txBody>
                  <a:tcPr marL="0" marR="0" marT="0" marB="0">
                    <a:lnL w="6350">
                      <a:solidFill>
                        <a:srgbClr val="75787B"/>
                      </a:solidFill>
                      <a:prstDash val="solid"/>
                    </a:lnL>
                    <a:lnR w="6350">
                      <a:solidFill>
                        <a:srgbClr val="75787B"/>
                      </a:solidFill>
                      <a:prstDash val="solid"/>
                    </a:lnR>
                    <a:lnT w="6350">
                      <a:solidFill>
                        <a:srgbClr val="75787B"/>
                      </a:solidFill>
                      <a:prstDash val="solid"/>
                    </a:lnT>
                    <a:lnB w="6350">
                      <a:solidFill>
                        <a:srgbClr val="75787B"/>
                      </a:solidFill>
                      <a:prstDash val="solid"/>
                    </a:lnB>
                    <a:noFill/>
                  </a:tcPr>
                </a:tc>
                <a:tc>
                  <a:txBody>
                    <a:bodyPr/>
                    <a:lstStyle/>
                    <a:p>
                      <a:pPr>
                        <a:lnSpc>
                          <a:spcPct val="100000"/>
                        </a:lnSpc>
                      </a:pPr>
                      <a:endParaRPr sz="700" dirty="0">
                        <a:latin typeface="Times New Roman"/>
                        <a:cs typeface="Times New Roman"/>
                      </a:endParaRPr>
                    </a:p>
                    <a:p>
                      <a:pPr>
                        <a:lnSpc>
                          <a:spcPct val="100000"/>
                        </a:lnSpc>
                      </a:pPr>
                      <a:endParaRPr sz="700" dirty="0">
                        <a:latin typeface="Times New Roman"/>
                        <a:cs typeface="Times New Roman"/>
                      </a:endParaRPr>
                    </a:p>
                    <a:p>
                      <a:pPr marL="67945" marR="17780">
                        <a:lnSpc>
                          <a:spcPct val="115300"/>
                        </a:lnSpc>
                        <a:spcBef>
                          <a:spcPts val="459"/>
                        </a:spcBef>
                      </a:pPr>
                      <a:r>
                        <a:rPr sz="700" spc="-10" dirty="0">
                          <a:latin typeface="Verdana"/>
                          <a:cs typeface="Verdana"/>
                        </a:rPr>
                        <a:t>Appraisal </a:t>
                      </a:r>
                      <a:r>
                        <a:rPr sz="700" spc="-5" dirty="0">
                          <a:latin typeface="Verdana"/>
                          <a:cs typeface="Verdana"/>
                        </a:rPr>
                        <a:t>as a tool to </a:t>
                      </a:r>
                      <a:r>
                        <a:rPr sz="700" spc="-10" dirty="0">
                          <a:latin typeface="Verdana"/>
                          <a:cs typeface="Verdana"/>
                        </a:rPr>
                        <a:t>identify  </a:t>
                      </a:r>
                      <a:r>
                        <a:rPr sz="700" spc="-5" dirty="0">
                          <a:latin typeface="Verdana"/>
                          <a:cs typeface="Verdana"/>
                        </a:rPr>
                        <a:t>development </a:t>
                      </a:r>
                      <a:r>
                        <a:rPr sz="700" spc="-10" dirty="0">
                          <a:latin typeface="Verdana"/>
                          <a:cs typeface="Verdana"/>
                        </a:rPr>
                        <a:t>opportunities </a:t>
                      </a:r>
                      <a:r>
                        <a:rPr sz="700" spc="-5" dirty="0">
                          <a:latin typeface="Verdana"/>
                          <a:cs typeface="Verdana"/>
                        </a:rPr>
                        <a:t>and </a:t>
                      </a:r>
                      <a:r>
                        <a:rPr sz="700" spc="-10" dirty="0">
                          <a:latin typeface="Verdana"/>
                          <a:cs typeface="Verdana"/>
                        </a:rPr>
                        <a:t>goals, </a:t>
                      </a:r>
                      <a:r>
                        <a:rPr sz="700" spc="-5" dirty="0">
                          <a:latin typeface="Verdana"/>
                          <a:cs typeface="Verdana"/>
                        </a:rPr>
                        <a:t>to  </a:t>
                      </a:r>
                      <a:r>
                        <a:rPr sz="700" spc="-10" dirty="0">
                          <a:latin typeface="Verdana"/>
                          <a:cs typeface="Verdana"/>
                        </a:rPr>
                        <a:t>inform succession </a:t>
                      </a:r>
                      <a:r>
                        <a:rPr sz="700" spc="-5" dirty="0">
                          <a:latin typeface="Verdana"/>
                          <a:cs typeface="Verdana"/>
                        </a:rPr>
                        <a:t>management  </a:t>
                      </a:r>
                      <a:r>
                        <a:rPr sz="700" spc="-10" dirty="0">
                          <a:latin typeface="Verdana"/>
                          <a:cs typeface="Verdana"/>
                        </a:rPr>
                        <a:t>decisions</a:t>
                      </a:r>
                      <a:endParaRPr sz="700" dirty="0">
                        <a:latin typeface="Verdana"/>
                        <a:cs typeface="Verdana"/>
                      </a:endParaRPr>
                    </a:p>
                  </a:txBody>
                  <a:tcPr marL="0" marR="0" marT="0" marB="0">
                    <a:lnL w="6350">
                      <a:solidFill>
                        <a:srgbClr val="75787B"/>
                      </a:solidFill>
                      <a:prstDash val="solid"/>
                    </a:lnL>
                    <a:lnR w="6350">
                      <a:solidFill>
                        <a:srgbClr val="75787B"/>
                      </a:solidFill>
                      <a:prstDash val="solid"/>
                    </a:lnR>
                    <a:lnT w="6350">
                      <a:solidFill>
                        <a:srgbClr val="75787B"/>
                      </a:solidFill>
                      <a:prstDash val="solid"/>
                    </a:lnT>
                    <a:lnB w="6350">
                      <a:solidFill>
                        <a:srgbClr val="75787B"/>
                      </a:solidFill>
                      <a:prstDash val="solid"/>
                    </a:lnB>
                    <a:noFill/>
                  </a:tcPr>
                </a:tc>
                <a:tc>
                  <a:txBody>
                    <a:bodyPr/>
                    <a:lstStyle/>
                    <a:p>
                      <a:pPr>
                        <a:lnSpc>
                          <a:spcPct val="100000"/>
                        </a:lnSpc>
                      </a:pPr>
                      <a:endParaRPr sz="700" dirty="0">
                        <a:latin typeface="Times New Roman"/>
                        <a:cs typeface="Times New Roman"/>
                      </a:endParaRPr>
                    </a:p>
                    <a:p>
                      <a:pPr>
                        <a:lnSpc>
                          <a:spcPct val="100000"/>
                        </a:lnSpc>
                      </a:pPr>
                      <a:endParaRPr sz="700" dirty="0">
                        <a:latin typeface="Times New Roman"/>
                        <a:cs typeface="Times New Roman"/>
                      </a:endParaRPr>
                    </a:p>
                    <a:p>
                      <a:pPr marL="67945" marR="85725">
                        <a:lnSpc>
                          <a:spcPct val="115799"/>
                        </a:lnSpc>
                        <a:spcBef>
                          <a:spcPts val="455"/>
                        </a:spcBef>
                      </a:pPr>
                      <a:r>
                        <a:rPr sz="700" spc="-10" dirty="0">
                          <a:latin typeface="Verdana"/>
                          <a:cs typeface="Verdana"/>
                        </a:rPr>
                        <a:t>Appraisal completion primarily for  compensation</a:t>
                      </a:r>
                      <a:r>
                        <a:rPr sz="700" spc="-5" dirty="0">
                          <a:latin typeface="Verdana"/>
                          <a:cs typeface="Verdana"/>
                        </a:rPr>
                        <a:t> </a:t>
                      </a:r>
                      <a:r>
                        <a:rPr sz="700" spc="-10" dirty="0">
                          <a:latin typeface="Verdana"/>
                          <a:cs typeface="Verdana"/>
                        </a:rPr>
                        <a:t>decisions.</a:t>
                      </a:r>
                      <a:endParaRPr sz="700" dirty="0">
                        <a:latin typeface="Verdana"/>
                        <a:cs typeface="Verdana"/>
                      </a:endParaRPr>
                    </a:p>
                    <a:p>
                      <a:pPr marL="67945" marR="168275">
                        <a:lnSpc>
                          <a:spcPts val="969"/>
                        </a:lnSpc>
                        <a:spcBef>
                          <a:spcPts val="40"/>
                        </a:spcBef>
                      </a:pPr>
                      <a:r>
                        <a:rPr sz="700" spc="-5" dirty="0">
                          <a:latin typeface="Verdana"/>
                          <a:cs typeface="Verdana"/>
                        </a:rPr>
                        <a:t>Development </a:t>
                      </a:r>
                      <a:r>
                        <a:rPr sz="700" spc="-10" dirty="0">
                          <a:latin typeface="Verdana"/>
                          <a:cs typeface="Verdana"/>
                        </a:rPr>
                        <a:t>planning might </a:t>
                      </a:r>
                      <a:r>
                        <a:rPr sz="700" spc="-5" dirty="0">
                          <a:latin typeface="Verdana"/>
                          <a:cs typeface="Verdana"/>
                        </a:rPr>
                        <a:t>be  separate</a:t>
                      </a:r>
                      <a:r>
                        <a:rPr sz="700" spc="-45" dirty="0">
                          <a:latin typeface="Verdana"/>
                          <a:cs typeface="Verdana"/>
                        </a:rPr>
                        <a:t> </a:t>
                      </a:r>
                      <a:r>
                        <a:rPr sz="700" spc="-10" dirty="0">
                          <a:latin typeface="Verdana"/>
                          <a:cs typeface="Verdana"/>
                        </a:rPr>
                        <a:t>discussion.</a:t>
                      </a:r>
                      <a:endParaRPr sz="700" dirty="0">
                        <a:latin typeface="Verdana"/>
                        <a:cs typeface="Verdana"/>
                      </a:endParaRPr>
                    </a:p>
                  </a:txBody>
                  <a:tcPr marL="0" marR="0" marT="0" marB="0">
                    <a:lnL w="6350">
                      <a:solidFill>
                        <a:srgbClr val="75787B"/>
                      </a:solidFill>
                      <a:prstDash val="solid"/>
                    </a:lnL>
                    <a:lnR w="6350">
                      <a:solidFill>
                        <a:srgbClr val="75787B"/>
                      </a:solidFill>
                      <a:prstDash val="solid"/>
                    </a:lnR>
                    <a:lnT w="6350">
                      <a:solidFill>
                        <a:srgbClr val="75787B"/>
                      </a:solidFill>
                      <a:prstDash val="solid"/>
                    </a:lnT>
                    <a:lnB w="19812">
                      <a:solidFill>
                        <a:srgbClr val="62B5E5"/>
                      </a:solidFill>
                      <a:prstDash val="solid"/>
                    </a:lnB>
                    <a:noFill/>
                  </a:tcPr>
                </a:tc>
              </a:tr>
              <a:tr h="499872">
                <a:tc>
                  <a:txBody>
                    <a:bodyPr/>
                    <a:lstStyle/>
                    <a:p>
                      <a:pPr>
                        <a:lnSpc>
                          <a:spcPct val="100000"/>
                        </a:lnSpc>
                      </a:pPr>
                      <a:endParaRPr sz="800">
                        <a:latin typeface="Times New Roman"/>
                        <a:cs typeface="Times New Roman"/>
                      </a:endParaRPr>
                    </a:p>
                    <a:p>
                      <a:pPr marL="220345">
                        <a:lnSpc>
                          <a:spcPct val="100000"/>
                        </a:lnSpc>
                        <a:spcBef>
                          <a:spcPts val="500"/>
                        </a:spcBef>
                      </a:pPr>
                      <a:r>
                        <a:rPr sz="800" b="1" dirty="0">
                          <a:latin typeface="Verdana"/>
                          <a:cs typeface="Verdana"/>
                        </a:rPr>
                        <a:t>Technology</a:t>
                      </a:r>
                      <a:endParaRPr sz="800">
                        <a:latin typeface="Verdana"/>
                        <a:cs typeface="Verdana"/>
                      </a:endParaRPr>
                    </a:p>
                  </a:txBody>
                  <a:tcPr marL="0" marR="0" marT="0" marB="0">
                    <a:lnL w="6350">
                      <a:solidFill>
                        <a:srgbClr val="75787B"/>
                      </a:solidFill>
                      <a:prstDash val="solid"/>
                    </a:lnL>
                    <a:lnR w="6350">
                      <a:solidFill>
                        <a:srgbClr val="75787B"/>
                      </a:solidFill>
                      <a:prstDash val="solid"/>
                    </a:lnR>
                    <a:lnT w="6350">
                      <a:solidFill>
                        <a:srgbClr val="75787B"/>
                      </a:solidFill>
                      <a:prstDash val="solid"/>
                    </a:lnT>
                    <a:lnB w="6350">
                      <a:solidFill>
                        <a:srgbClr val="75787B"/>
                      </a:solidFill>
                      <a:prstDash val="solid"/>
                    </a:lnB>
                  </a:tcPr>
                </a:tc>
                <a:tc>
                  <a:txBody>
                    <a:bodyPr/>
                    <a:lstStyle/>
                    <a:p>
                      <a:pPr marL="67945" marR="165735">
                        <a:lnSpc>
                          <a:spcPct val="114999"/>
                        </a:lnSpc>
                        <a:spcBef>
                          <a:spcPts val="385"/>
                        </a:spcBef>
                      </a:pPr>
                      <a:r>
                        <a:rPr sz="700" spc="-5" dirty="0">
                          <a:latin typeface="Verdana"/>
                          <a:cs typeface="Verdana"/>
                        </a:rPr>
                        <a:t>Integrated TM system, </a:t>
                      </a:r>
                      <a:r>
                        <a:rPr sz="700" spc="-10" dirty="0">
                          <a:latin typeface="Verdana"/>
                          <a:cs typeface="Verdana"/>
                        </a:rPr>
                        <a:t>with </a:t>
                      </a:r>
                      <a:r>
                        <a:rPr sz="700" spc="-5" dirty="0">
                          <a:latin typeface="Verdana"/>
                          <a:cs typeface="Verdana"/>
                        </a:rPr>
                        <a:t>PM data  integrated and feeding Learning,  </a:t>
                      </a:r>
                      <a:r>
                        <a:rPr sz="700" spc="-10" dirty="0">
                          <a:latin typeface="Verdana"/>
                          <a:cs typeface="Verdana"/>
                        </a:rPr>
                        <a:t>Succession, </a:t>
                      </a:r>
                      <a:r>
                        <a:rPr sz="700" spc="-5" dirty="0">
                          <a:latin typeface="Verdana"/>
                          <a:cs typeface="Verdana"/>
                        </a:rPr>
                        <a:t>LD, </a:t>
                      </a:r>
                      <a:r>
                        <a:rPr sz="700" spc="-10" dirty="0">
                          <a:latin typeface="Verdana"/>
                          <a:cs typeface="Verdana"/>
                        </a:rPr>
                        <a:t>WFP</a:t>
                      </a:r>
                      <a:r>
                        <a:rPr sz="700" spc="-5" dirty="0">
                          <a:latin typeface="Verdana"/>
                          <a:cs typeface="Verdana"/>
                        </a:rPr>
                        <a:t> processes</a:t>
                      </a:r>
                      <a:endParaRPr sz="700">
                        <a:latin typeface="Verdana"/>
                        <a:cs typeface="Verdana"/>
                      </a:endParaRPr>
                    </a:p>
                  </a:txBody>
                  <a:tcPr marL="0" marR="0" marT="0" marB="0">
                    <a:lnL w="6350">
                      <a:solidFill>
                        <a:srgbClr val="75787B"/>
                      </a:solidFill>
                      <a:prstDash val="solid"/>
                    </a:lnL>
                    <a:lnR w="6350">
                      <a:solidFill>
                        <a:srgbClr val="75787B"/>
                      </a:solidFill>
                      <a:prstDash val="solid"/>
                    </a:lnR>
                    <a:lnT w="6350">
                      <a:solidFill>
                        <a:srgbClr val="75787B"/>
                      </a:solidFill>
                      <a:prstDash val="solid"/>
                    </a:lnT>
                    <a:lnB w="6350">
                      <a:solidFill>
                        <a:srgbClr val="75787B"/>
                      </a:solidFill>
                      <a:prstDash val="solid"/>
                    </a:lnB>
                  </a:tcPr>
                </a:tc>
                <a:tc>
                  <a:txBody>
                    <a:bodyPr/>
                    <a:lstStyle/>
                    <a:p>
                      <a:pPr>
                        <a:lnSpc>
                          <a:spcPct val="100000"/>
                        </a:lnSpc>
                      </a:pPr>
                      <a:endParaRPr sz="750">
                        <a:latin typeface="Times New Roman"/>
                        <a:cs typeface="Times New Roman"/>
                      </a:endParaRPr>
                    </a:p>
                    <a:p>
                      <a:pPr marL="67310" marR="360045">
                        <a:lnSpc>
                          <a:spcPct val="115799"/>
                        </a:lnSpc>
                      </a:pPr>
                      <a:r>
                        <a:rPr sz="700" spc="-5" dirty="0">
                          <a:latin typeface="Verdana"/>
                          <a:cs typeface="Verdana"/>
                        </a:rPr>
                        <a:t>Automated, </a:t>
                      </a:r>
                      <a:r>
                        <a:rPr sz="700" spc="-10" dirty="0">
                          <a:latin typeface="Verdana"/>
                          <a:cs typeface="Verdana"/>
                        </a:rPr>
                        <a:t>with simplified </a:t>
                      </a:r>
                      <a:r>
                        <a:rPr sz="700" spc="-5" dirty="0">
                          <a:latin typeface="Verdana"/>
                          <a:cs typeface="Verdana"/>
                        </a:rPr>
                        <a:t>processes,  </a:t>
                      </a:r>
                      <a:r>
                        <a:rPr sz="700" spc="-10" dirty="0">
                          <a:latin typeface="Verdana"/>
                          <a:cs typeface="Verdana"/>
                        </a:rPr>
                        <a:t>criteria, </a:t>
                      </a:r>
                      <a:r>
                        <a:rPr sz="700" spc="-5" dirty="0">
                          <a:latin typeface="Verdana"/>
                          <a:cs typeface="Verdana"/>
                        </a:rPr>
                        <a:t>user </a:t>
                      </a:r>
                      <a:r>
                        <a:rPr sz="700" spc="-10" dirty="0">
                          <a:latin typeface="Verdana"/>
                          <a:cs typeface="Verdana"/>
                        </a:rPr>
                        <a:t>friendliness,</a:t>
                      </a:r>
                      <a:r>
                        <a:rPr sz="700" spc="50" dirty="0">
                          <a:latin typeface="Verdana"/>
                          <a:cs typeface="Verdana"/>
                        </a:rPr>
                        <a:t> </a:t>
                      </a:r>
                      <a:r>
                        <a:rPr sz="700" spc="-5" dirty="0">
                          <a:latin typeface="Verdana"/>
                          <a:cs typeface="Verdana"/>
                        </a:rPr>
                        <a:t>etc.</a:t>
                      </a:r>
                      <a:endParaRPr sz="700">
                        <a:latin typeface="Verdana"/>
                        <a:cs typeface="Verdana"/>
                      </a:endParaRPr>
                    </a:p>
                  </a:txBody>
                  <a:tcPr marL="0" marR="0" marT="0" marB="0">
                    <a:lnL w="6350">
                      <a:solidFill>
                        <a:srgbClr val="75787B"/>
                      </a:solidFill>
                      <a:prstDash val="solid"/>
                    </a:lnL>
                    <a:lnR w="6350">
                      <a:solidFill>
                        <a:srgbClr val="75787B"/>
                      </a:solidFill>
                      <a:prstDash val="solid"/>
                    </a:lnR>
                    <a:lnT w="6350">
                      <a:solidFill>
                        <a:srgbClr val="75787B"/>
                      </a:solidFill>
                      <a:prstDash val="solid"/>
                    </a:lnT>
                    <a:lnB w="6350">
                      <a:solidFill>
                        <a:srgbClr val="75787B"/>
                      </a:solidFill>
                      <a:prstDash val="solid"/>
                    </a:lnB>
                  </a:tcPr>
                </a:tc>
                <a:tc>
                  <a:txBody>
                    <a:bodyPr/>
                    <a:lstStyle/>
                    <a:p>
                      <a:pPr>
                        <a:lnSpc>
                          <a:spcPct val="100000"/>
                        </a:lnSpc>
                      </a:pPr>
                      <a:endParaRPr sz="750">
                        <a:latin typeface="Times New Roman"/>
                        <a:cs typeface="Times New Roman"/>
                      </a:endParaRPr>
                    </a:p>
                    <a:p>
                      <a:pPr marL="67310" marR="50800">
                        <a:lnSpc>
                          <a:spcPct val="115799"/>
                        </a:lnSpc>
                      </a:pPr>
                      <a:r>
                        <a:rPr sz="700" spc="-5" dirty="0">
                          <a:latin typeface="Verdana"/>
                          <a:cs typeface="Verdana"/>
                        </a:rPr>
                        <a:t>Automated process, </a:t>
                      </a:r>
                      <a:r>
                        <a:rPr sz="700" spc="-10" dirty="0">
                          <a:latin typeface="Verdana"/>
                          <a:cs typeface="Verdana"/>
                        </a:rPr>
                        <a:t>available </a:t>
                      </a:r>
                      <a:r>
                        <a:rPr sz="700" spc="-5" dirty="0">
                          <a:latin typeface="Verdana"/>
                          <a:cs typeface="Verdana"/>
                        </a:rPr>
                        <a:t>at annual  </a:t>
                      </a:r>
                      <a:r>
                        <a:rPr sz="700" spc="-10" dirty="0">
                          <a:latin typeface="Verdana"/>
                          <a:cs typeface="Verdana"/>
                        </a:rPr>
                        <a:t>cycle</a:t>
                      </a:r>
                      <a:endParaRPr sz="700">
                        <a:latin typeface="Verdana"/>
                        <a:cs typeface="Verdana"/>
                      </a:endParaRPr>
                    </a:p>
                  </a:txBody>
                  <a:tcPr marL="0" marR="0" marT="0" marB="0">
                    <a:lnL w="6350">
                      <a:solidFill>
                        <a:srgbClr val="75787B"/>
                      </a:solidFill>
                      <a:prstDash val="solid"/>
                    </a:lnL>
                    <a:lnR w="19812">
                      <a:solidFill>
                        <a:srgbClr val="62B5E5"/>
                      </a:solidFill>
                      <a:prstDash val="solid"/>
                    </a:lnR>
                    <a:lnT w="6350">
                      <a:solidFill>
                        <a:srgbClr val="75787B"/>
                      </a:solidFill>
                      <a:prstDash val="solid"/>
                    </a:lnT>
                    <a:lnB w="6350">
                      <a:solidFill>
                        <a:srgbClr val="75787B"/>
                      </a:solidFill>
                      <a:prstDash val="solid"/>
                    </a:lnB>
                  </a:tcPr>
                </a:tc>
                <a:tc>
                  <a:txBody>
                    <a:bodyPr/>
                    <a:lstStyle/>
                    <a:p>
                      <a:pPr>
                        <a:lnSpc>
                          <a:spcPct val="100000"/>
                        </a:lnSpc>
                      </a:pPr>
                      <a:endParaRPr sz="700" dirty="0">
                        <a:latin typeface="Times New Roman"/>
                        <a:cs typeface="Times New Roman"/>
                      </a:endParaRPr>
                    </a:p>
                    <a:p>
                      <a:pPr>
                        <a:lnSpc>
                          <a:spcPct val="100000"/>
                        </a:lnSpc>
                        <a:spcBef>
                          <a:spcPts val="40"/>
                        </a:spcBef>
                      </a:pPr>
                      <a:endParaRPr sz="550" dirty="0">
                        <a:latin typeface="Times New Roman"/>
                        <a:cs typeface="Times New Roman"/>
                      </a:endParaRPr>
                    </a:p>
                    <a:p>
                      <a:pPr marL="67945">
                        <a:lnSpc>
                          <a:spcPct val="100000"/>
                        </a:lnSpc>
                      </a:pPr>
                      <a:r>
                        <a:rPr sz="700" spc="-10" dirty="0">
                          <a:latin typeface="Verdana"/>
                          <a:cs typeface="Verdana"/>
                        </a:rPr>
                        <a:t>Little </a:t>
                      </a:r>
                      <a:r>
                        <a:rPr sz="700" spc="-5" dirty="0">
                          <a:latin typeface="Verdana"/>
                          <a:cs typeface="Verdana"/>
                        </a:rPr>
                        <a:t>or no </a:t>
                      </a:r>
                      <a:r>
                        <a:rPr sz="700" spc="-10" dirty="0">
                          <a:latin typeface="Verdana"/>
                          <a:cs typeface="Verdana"/>
                        </a:rPr>
                        <a:t>technology</a:t>
                      </a:r>
                      <a:r>
                        <a:rPr sz="700" spc="20" dirty="0">
                          <a:latin typeface="Verdana"/>
                          <a:cs typeface="Verdana"/>
                        </a:rPr>
                        <a:t> </a:t>
                      </a:r>
                      <a:r>
                        <a:rPr sz="700" spc="-5" dirty="0">
                          <a:latin typeface="Verdana"/>
                          <a:cs typeface="Verdana"/>
                        </a:rPr>
                        <a:t>used</a:t>
                      </a:r>
                      <a:endParaRPr sz="700" dirty="0">
                        <a:latin typeface="Verdana"/>
                        <a:cs typeface="Verdana"/>
                      </a:endParaRPr>
                    </a:p>
                  </a:txBody>
                  <a:tcPr marL="0" marR="0" marT="0" marB="0">
                    <a:lnL w="19812" cap="flat" cmpd="sng" algn="ctr">
                      <a:solidFill>
                        <a:srgbClr val="62B5E5"/>
                      </a:solidFill>
                      <a:prstDash val="solid"/>
                      <a:round/>
                      <a:headEnd type="none" w="med" len="med"/>
                      <a:tailEnd type="none" w="med" len="med"/>
                    </a:lnL>
                    <a:lnR w="6350">
                      <a:solidFill>
                        <a:srgbClr val="75787B"/>
                      </a:solidFill>
                      <a:prstDash val="solid"/>
                    </a:lnR>
                    <a:lnT w="19812" cap="flat" cmpd="sng" algn="ctr">
                      <a:solidFill>
                        <a:srgbClr val="62B5E5"/>
                      </a:solidFill>
                      <a:prstDash val="solid"/>
                      <a:round/>
                      <a:headEnd type="none" w="med" len="med"/>
                      <a:tailEnd type="none" w="med" len="med"/>
                    </a:lnT>
                    <a:lnB w="6350">
                      <a:solidFill>
                        <a:srgbClr val="75787B"/>
                      </a:solidFill>
                      <a:prstDash val="solid"/>
                    </a:lnB>
                    <a:noFill/>
                  </a:tcPr>
                </a:tc>
              </a:tr>
              <a:tr h="533400">
                <a:tc>
                  <a:txBody>
                    <a:bodyPr/>
                    <a:lstStyle/>
                    <a:p>
                      <a:pPr>
                        <a:lnSpc>
                          <a:spcPct val="100000"/>
                        </a:lnSpc>
                        <a:spcBef>
                          <a:spcPts val="50"/>
                        </a:spcBef>
                      </a:pPr>
                      <a:endParaRPr sz="700" dirty="0">
                        <a:latin typeface="Times New Roman"/>
                        <a:cs typeface="Times New Roman"/>
                      </a:endParaRPr>
                    </a:p>
                    <a:p>
                      <a:pPr marL="180975" marR="174625" indent="146050">
                        <a:lnSpc>
                          <a:spcPct val="114999"/>
                        </a:lnSpc>
                      </a:pPr>
                      <a:r>
                        <a:rPr sz="800" b="1" dirty="0">
                          <a:latin typeface="Verdana"/>
                          <a:cs typeface="Verdana"/>
                        </a:rPr>
                        <a:t>Process  Op</a:t>
                      </a:r>
                      <a:r>
                        <a:rPr sz="800" b="1" spc="5" dirty="0">
                          <a:latin typeface="Verdana"/>
                          <a:cs typeface="Verdana"/>
                        </a:rPr>
                        <a:t>t</a:t>
                      </a:r>
                      <a:r>
                        <a:rPr sz="800" b="1" dirty="0">
                          <a:latin typeface="Verdana"/>
                          <a:cs typeface="Verdana"/>
                        </a:rPr>
                        <a:t>imiza</a:t>
                      </a:r>
                      <a:r>
                        <a:rPr sz="800" b="1" spc="5" dirty="0">
                          <a:latin typeface="Verdana"/>
                          <a:cs typeface="Verdana"/>
                        </a:rPr>
                        <a:t>t</a:t>
                      </a:r>
                      <a:r>
                        <a:rPr sz="800" b="1" spc="-15" dirty="0">
                          <a:latin typeface="Verdana"/>
                          <a:cs typeface="Verdana"/>
                        </a:rPr>
                        <a:t>i</a:t>
                      </a:r>
                      <a:r>
                        <a:rPr sz="800" b="1" dirty="0">
                          <a:latin typeface="Verdana"/>
                          <a:cs typeface="Verdana"/>
                        </a:rPr>
                        <a:t>on</a:t>
                      </a:r>
                      <a:endParaRPr sz="800" dirty="0">
                        <a:latin typeface="Verdana"/>
                        <a:cs typeface="Verdana"/>
                      </a:endParaRPr>
                    </a:p>
                  </a:txBody>
                  <a:tcPr marL="0" marR="0" marT="0" marB="0">
                    <a:lnL w="6350">
                      <a:solidFill>
                        <a:srgbClr val="75787B"/>
                      </a:solidFill>
                      <a:prstDash val="solid"/>
                    </a:lnL>
                    <a:lnR w="6350">
                      <a:solidFill>
                        <a:srgbClr val="75787B"/>
                      </a:solidFill>
                      <a:prstDash val="solid"/>
                    </a:lnR>
                    <a:lnT w="6350">
                      <a:solidFill>
                        <a:srgbClr val="75787B"/>
                      </a:solidFill>
                      <a:prstDash val="solid"/>
                    </a:lnT>
                    <a:lnB w="6350">
                      <a:solidFill>
                        <a:srgbClr val="75787B"/>
                      </a:solidFill>
                      <a:prstDash val="solid"/>
                    </a:lnB>
                    <a:solidFill>
                      <a:schemeClr val="bg1">
                        <a:lumMod val="85000"/>
                      </a:schemeClr>
                    </a:solidFill>
                  </a:tcPr>
                </a:tc>
                <a:tc>
                  <a:txBody>
                    <a:bodyPr/>
                    <a:lstStyle/>
                    <a:p>
                      <a:pPr marL="67945" marR="3175">
                        <a:lnSpc>
                          <a:spcPct val="114999"/>
                        </a:lnSpc>
                        <a:spcBef>
                          <a:spcPts val="520"/>
                        </a:spcBef>
                      </a:pPr>
                      <a:r>
                        <a:rPr sz="700" spc="-5" dirty="0">
                          <a:latin typeface="Verdana"/>
                          <a:cs typeface="Verdana"/>
                        </a:rPr>
                        <a:t>Performance management practices are  </a:t>
                      </a:r>
                      <a:r>
                        <a:rPr sz="700" spc="-10" dirty="0">
                          <a:latin typeface="Verdana"/>
                          <a:cs typeface="Verdana"/>
                        </a:rPr>
                        <a:t>regularly </a:t>
                      </a:r>
                      <a:r>
                        <a:rPr sz="700" spc="-5" dirty="0">
                          <a:latin typeface="Verdana"/>
                          <a:cs typeface="Verdana"/>
                        </a:rPr>
                        <a:t>checked </a:t>
                      </a:r>
                      <a:r>
                        <a:rPr sz="700" spc="-10" dirty="0">
                          <a:latin typeface="Verdana"/>
                          <a:cs typeface="Verdana"/>
                        </a:rPr>
                        <a:t>for impact </a:t>
                      </a:r>
                      <a:r>
                        <a:rPr sz="700" spc="-5" dirty="0">
                          <a:latin typeface="Verdana"/>
                          <a:cs typeface="Verdana"/>
                        </a:rPr>
                        <a:t>and  </a:t>
                      </a:r>
                      <a:r>
                        <a:rPr sz="700" spc="-10" dirty="0">
                          <a:latin typeface="Verdana"/>
                          <a:cs typeface="Verdana"/>
                        </a:rPr>
                        <a:t>efficiency </a:t>
                      </a:r>
                      <a:r>
                        <a:rPr sz="700" spc="-5" dirty="0">
                          <a:latin typeface="Verdana"/>
                          <a:cs typeface="Verdana"/>
                        </a:rPr>
                        <a:t>and</a:t>
                      </a:r>
                      <a:r>
                        <a:rPr sz="700" spc="10" dirty="0">
                          <a:latin typeface="Verdana"/>
                          <a:cs typeface="Verdana"/>
                        </a:rPr>
                        <a:t> </a:t>
                      </a:r>
                      <a:r>
                        <a:rPr sz="700" spc="-10" dirty="0">
                          <a:latin typeface="Verdana"/>
                          <a:cs typeface="Verdana"/>
                        </a:rPr>
                        <a:t>improved</a:t>
                      </a:r>
                      <a:endParaRPr sz="700" dirty="0">
                        <a:latin typeface="Verdana"/>
                        <a:cs typeface="Verdana"/>
                      </a:endParaRPr>
                    </a:p>
                  </a:txBody>
                  <a:tcPr marL="0" marR="0" marT="0" marB="0">
                    <a:lnL w="6350">
                      <a:solidFill>
                        <a:srgbClr val="75787B"/>
                      </a:solidFill>
                      <a:prstDash val="solid"/>
                    </a:lnL>
                    <a:lnR w="6350">
                      <a:solidFill>
                        <a:srgbClr val="75787B"/>
                      </a:solidFill>
                      <a:prstDash val="solid"/>
                    </a:lnR>
                    <a:lnT w="6350">
                      <a:solidFill>
                        <a:srgbClr val="75787B"/>
                      </a:solidFill>
                      <a:prstDash val="solid"/>
                    </a:lnT>
                    <a:lnB w="6350">
                      <a:solidFill>
                        <a:srgbClr val="75787B"/>
                      </a:solidFill>
                      <a:prstDash val="solid"/>
                    </a:lnB>
                    <a:noFill/>
                  </a:tcPr>
                </a:tc>
                <a:tc>
                  <a:txBody>
                    <a:bodyPr/>
                    <a:lstStyle/>
                    <a:p>
                      <a:pPr>
                        <a:lnSpc>
                          <a:spcPct val="100000"/>
                        </a:lnSpc>
                        <a:spcBef>
                          <a:spcPts val="15"/>
                        </a:spcBef>
                      </a:pPr>
                      <a:endParaRPr sz="850" dirty="0">
                        <a:latin typeface="Times New Roman"/>
                        <a:cs typeface="Times New Roman"/>
                      </a:endParaRPr>
                    </a:p>
                    <a:p>
                      <a:pPr marL="67945" marR="267335">
                        <a:lnSpc>
                          <a:spcPct val="115799"/>
                        </a:lnSpc>
                      </a:pPr>
                      <a:r>
                        <a:rPr sz="700" spc="-5" dirty="0">
                          <a:latin typeface="Verdana"/>
                          <a:cs typeface="Verdana"/>
                        </a:rPr>
                        <a:t>Performance management practices are  checked </a:t>
                      </a:r>
                      <a:r>
                        <a:rPr sz="700" spc="-10" dirty="0">
                          <a:latin typeface="Verdana"/>
                          <a:cs typeface="Verdana"/>
                        </a:rPr>
                        <a:t>periodically for</a:t>
                      </a:r>
                      <a:r>
                        <a:rPr sz="700" spc="65" dirty="0">
                          <a:latin typeface="Verdana"/>
                          <a:cs typeface="Verdana"/>
                        </a:rPr>
                        <a:t> </a:t>
                      </a:r>
                      <a:r>
                        <a:rPr sz="700" spc="-10" dirty="0">
                          <a:latin typeface="Verdana"/>
                          <a:cs typeface="Verdana"/>
                        </a:rPr>
                        <a:t>efficiency</a:t>
                      </a:r>
                      <a:endParaRPr sz="700" dirty="0">
                        <a:latin typeface="Verdana"/>
                        <a:cs typeface="Verdana"/>
                      </a:endParaRPr>
                    </a:p>
                  </a:txBody>
                  <a:tcPr marL="0" marR="0" marT="0" marB="0">
                    <a:lnL w="6350">
                      <a:solidFill>
                        <a:srgbClr val="75787B"/>
                      </a:solidFill>
                      <a:prstDash val="solid"/>
                    </a:lnL>
                    <a:lnR w="6350">
                      <a:solidFill>
                        <a:srgbClr val="75787B"/>
                      </a:solidFill>
                      <a:prstDash val="solid"/>
                    </a:lnR>
                    <a:lnT w="6350">
                      <a:solidFill>
                        <a:srgbClr val="75787B"/>
                      </a:solidFill>
                      <a:prstDash val="solid"/>
                    </a:lnT>
                    <a:lnB w="6350">
                      <a:solidFill>
                        <a:srgbClr val="75787B"/>
                      </a:solidFill>
                      <a:prstDash val="solid"/>
                    </a:lnB>
                    <a:noFill/>
                  </a:tcPr>
                </a:tc>
                <a:tc>
                  <a:txBody>
                    <a:bodyPr/>
                    <a:lstStyle/>
                    <a:p>
                      <a:pPr>
                        <a:lnSpc>
                          <a:spcPct val="100000"/>
                        </a:lnSpc>
                        <a:spcBef>
                          <a:spcPts val="15"/>
                        </a:spcBef>
                      </a:pPr>
                      <a:endParaRPr sz="850" dirty="0">
                        <a:latin typeface="Times New Roman"/>
                        <a:cs typeface="Times New Roman"/>
                      </a:endParaRPr>
                    </a:p>
                    <a:p>
                      <a:pPr marL="67945" marR="42545">
                        <a:lnSpc>
                          <a:spcPct val="115799"/>
                        </a:lnSpc>
                      </a:pPr>
                      <a:r>
                        <a:rPr sz="700" spc="-5" dirty="0">
                          <a:latin typeface="Verdana"/>
                          <a:cs typeface="Verdana"/>
                        </a:rPr>
                        <a:t>Performance Management practices are  checked </a:t>
                      </a:r>
                      <a:r>
                        <a:rPr sz="700" spc="-10" dirty="0">
                          <a:latin typeface="Verdana"/>
                          <a:cs typeface="Verdana"/>
                        </a:rPr>
                        <a:t>for</a:t>
                      </a:r>
                      <a:r>
                        <a:rPr sz="700" spc="-40" dirty="0">
                          <a:latin typeface="Verdana"/>
                          <a:cs typeface="Verdana"/>
                        </a:rPr>
                        <a:t> </a:t>
                      </a:r>
                      <a:r>
                        <a:rPr sz="700" spc="-10" dirty="0">
                          <a:latin typeface="Verdana"/>
                          <a:cs typeface="Verdana"/>
                        </a:rPr>
                        <a:t>compliance</a:t>
                      </a:r>
                      <a:endParaRPr sz="700" dirty="0">
                        <a:latin typeface="Verdana"/>
                        <a:cs typeface="Verdana"/>
                      </a:endParaRPr>
                    </a:p>
                  </a:txBody>
                  <a:tcPr marL="0" marR="0" marT="0" marB="0">
                    <a:lnL w="6350">
                      <a:solidFill>
                        <a:srgbClr val="75787B"/>
                      </a:solidFill>
                      <a:prstDash val="solid"/>
                    </a:lnL>
                    <a:lnR w="19811">
                      <a:solidFill>
                        <a:srgbClr val="62B5E5"/>
                      </a:solidFill>
                      <a:prstDash val="solid"/>
                    </a:lnR>
                    <a:lnT w="6350">
                      <a:solidFill>
                        <a:srgbClr val="75787B"/>
                      </a:solidFill>
                      <a:prstDash val="solid"/>
                    </a:lnT>
                    <a:lnB w="6350">
                      <a:solidFill>
                        <a:srgbClr val="75787B"/>
                      </a:solidFill>
                      <a:prstDash val="solid"/>
                    </a:lnB>
                    <a:noFill/>
                  </a:tcPr>
                </a:tc>
                <a:tc>
                  <a:txBody>
                    <a:bodyPr/>
                    <a:lstStyle/>
                    <a:p>
                      <a:pPr>
                        <a:lnSpc>
                          <a:spcPct val="100000"/>
                        </a:lnSpc>
                        <a:spcBef>
                          <a:spcPts val="20"/>
                        </a:spcBef>
                      </a:pPr>
                      <a:endParaRPr sz="800" dirty="0">
                        <a:latin typeface="Times New Roman"/>
                        <a:cs typeface="Times New Roman"/>
                      </a:endParaRPr>
                    </a:p>
                    <a:p>
                      <a:pPr marL="60960" marR="92710">
                        <a:lnSpc>
                          <a:spcPct val="115799"/>
                        </a:lnSpc>
                      </a:pPr>
                      <a:r>
                        <a:rPr sz="700" spc="-5" dirty="0">
                          <a:latin typeface="Verdana"/>
                          <a:cs typeface="Verdana"/>
                        </a:rPr>
                        <a:t>Processes not checked, </a:t>
                      </a:r>
                      <a:r>
                        <a:rPr sz="700" spc="-10" dirty="0">
                          <a:latin typeface="Verdana"/>
                          <a:cs typeface="Verdana"/>
                        </a:rPr>
                        <a:t>optimized  </a:t>
                      </a:r>
                      <a:r>
                        <a:rPr sz="700" spc="-5" dirty="0">
                          <a:latin typeface="Verdana"/>
                          <a:cs typeface="Verdana"/>
                        </a:rPr>
                        <a:t>or evaluated </a:t>
                      </a:r>
                      <a:r>
                        <a:rPr sz="700" spc="-10" dirty="0">
                          <a:latin typeface="Verdana"/>
                          <a:cs typeface="Verdana"/>
                        </a:rPr>
                        <a:t>for impact</a:t>
                      </a:r>
                      <a:endParaRPr sz="700" dirty="0">
                        <a:latin typeface="Verdana"/>
                        <a:cs typeface="Verdana"/>
                      </a:endParaRPr>
                    </a:p>
                  </a:txBody>
                  <a:tcPr marL="0" marR="0" marT="0" marB="0">
                    <a:lnL w="19811">
                      <a:solidFill>
                        <a:srgbClr val="62B5E5"/>
                      </a:solidFill>
                      <a:prstDash val="solid"/>
                    </a:lnL>
                    <a:lnR w="19811">
                      <a:solidFill>
                        <a:srgbClr val="62B5E5"/>
                      </a:solidFill>
                      <a:prstDash val="solid"/>
                    </a:lnR>
                    <a:lnT w="6350" cap="flat" cmpd="sng" algn="ctr">
                      <a:solidFill>
                        <a:srgbClr val="75787B"/>
                      </a:solidFill>
                      <a:prstDash val="solid"/>
                      <a:round/>
                      <a:headEnd type="none" w="med" len="med"/>
                      <a:tailEnd type="none" w="med" len="med"/>
                    </a:lnT>
                    <a:lnB w="19811">
                      <a:solidFill>
                        <a:srgbClr val="62B5E5"/>
                      </a:solidFill>
                      <a:prstDash val="solid"/>
                    </a:lnB>
                    <a:noFill/>
                  </a:tcPr>
                </a:tc>
              </a:tr>
            </a:tbl>
          </a:graphicData>
        </a:graphic>
      </p:graphicFrame>
      <p:sp>
        <p:nvSpPr>
          <p:cNvPr id="17" name="object 17"/>
          <p:cNvSpPr/>
          <p:nvPr/>
        </p:nvSpPr>
        <p:spPr>
          <a:xfrm>
            <a:off x="683513" y="6444234"/>
            <a:ext cx="1341120" cy="358140"/>
          </a:xfrm>
          <a:custGeom>
            <a:avLst/>
            <a:gdLst/>
            <a:ahLst/>
            <a:cxnLst/>
            <a:rect l="l" t="t" r="r" b="b"/>
            <a:pathLst>
              <a:path w="1341120" h="358140">
                <a:moveTo>
                  <a:pt x="1281430" y="0"/>
                </a:moveTo>
                <a:lnTo>
                  <a:pt x="59690" y="0"/>
                </a:lnTo>
                <a:lnTo>
                  <a:pt x="36454" y="4690"/>
                </a:lnTo>
                <a:lnTo>
                  <a:pt x="17481" y="17481"/>
                </a:lnTo>
                <a:lnTo>
                  <a:pt x="4690" y="36454"/>
                </a:lnTo>
                <a:lnTo>
                  <a:pt x="0" y="59689"/>
                </a:lnTo>
                <a:lnTo>
                  <a:pt x="0" y="298449"/>
                </a:lnTo>
                <a:lnTo>
                  <a:pt x="4690" y="321685"/>
                </a:lnTo>
                <a:lnTo>
                  <a:pt x="17481" y="340658"/>
                </a:lnTo>
                <a:lnTo>
                  <a:pt x="36454" y="353449"/>
                </a:lnTo>
                <a:lnTo>
                  <a:pt x="59690" y="358139"/>
                </a:lnTo>
                <a:lnTo>
                  <a:pt x="1281430" y="358139"/>
                </a:lnTo>
                <a:lnTo>
                  <a:pt x="1304665" y="353449"/>
                </a:lnTo>
                <a:lnTo>
                  <a:pt x="1323638" y="340658"/>
                </a:lnTo>
                <a:lnTo>
                  <a:pt x="1336429" y="321685"/>
                </a:lnTo>
                <a:lnTo>
                  <a:pt x="1341120" y="298449"/>
                </a:lnTo>
                <a:lnTo>
                  <a:pt x="1341120" y="59689"/>
                </a:lnTo>
                <a:lnTo>
                  <a:pt x="1336429" y="36454"/>
                </a:lnTo>
                <a:lnTo>
                  <a:pt x="1323638" y="17481"/>
                </a:lnTo>
                <a:lnTo>
                  <a:pt x="1304665" y="4690"/>
                </a:lnTo>
                <a:lnTo>
                  <a:pt x="1281430" y="0"/>
                </a:lnTo>
                <a:close/>
              </a:path>
            </a:pathLst>
          </a:custGeom>
          <a:solidFill>
            <a:srgbClr val="62B5E5"/>
          </a:solidFill>
        </p:spPr>
        <p:txBody>
          <a:bodyPr wrap="square" lIns="0" tIns="0" rIns="0" bIns="0" rtlCol="0"/>
          <a:lstStyle/>
          <a:p>
            <a:endParaRPr>
              <a:solidFill>
                <a:prstClr val="black"/>
              </a:solidFill>
            </a:endParaRPr>
          </a:p>
        </p:txBody>
      </p:sp>
      <p:sp>
        <p:nvSpPr>
          <p:cNvPr id="18" name="object 18"/>
          <p:cNvSpPr/>
          <p:nvPr/>
        </p:nvSpPr>
        <p:spPr>
          <a:xfrm>
            <a:off x="683513" y="6444234"/>
            <a:ext cx="1341120" cy="358140"/>
          </a:xfrm>
          <a:custGeom>
            <a:avLst/>
            <a:gdLst/>
            <a:ahLst/>
            <a:cxnLst/>
            <a:rect l="l" t="t" r="r" b="b"/>
            <a:pathLst>
              <a:path w="1341120" h="358140">
                <a:moveTo>
                  <a:pt x="0" y="59689"/>
                </a:moveTo>
                <a:lnTo>
                  <a:pt x="4690" y="36454"/>
                </a:lnTo>
                <a:lnTo>
                  <a:pt x="17481" y="17481"/>
                </a:lnTo>
                <a:lnTo>
                  <a:pt x="36454" y="4690"/>
                </a:lnTo>
                <a:lnTo>
                  <a:pt x="59690" y="0"/>
                </a:lnTo>
                <a:lnTo>
                  <a:pt x="1281430" y="0"/>
                </a:lnTo>
                <a:lnTo>
                  <a:pt x="1304665" y="4690"/>
                </a:lnTo>
                <a:lnTo>
                  <a:pt x="1323638" y="17481"/>
                </a:lnTo>
                <a:lnTo>
                  <a:pt x="1336429" y="36454"/>
                </a:lnTo>
                <a:lnTo>
                  <a:pt x="1341120" y="59689"/>
                </a:lnTo>
                <a:lnTo>
                  <a:pt x="1341120" y="298449"/>
                </a:lnTo>
                <a:lnTo>
                  <a:pt x="1336429" y="321685"/>
                </a:lnTo>
                <a:lnTo>
                  <a:pt x="1323638" y="340658"/>
                </a:lnTo>
                <a:lnTo>
                  <a:pt x="1304665" y="353449"/>
                </a:lnTo>
                <a:lnTo>
                  <a:pt x="1281430" y="358139"/>
                </a:lnTo>
                <a:lnTo>
                  <a:pt x="59690" y="358139"/>
                </a:lnTo>
                <a:lnTo>
                  <a:pt x="36454" y="353449"/>
                </a:lnTo>
                <a:lnTo>
                  <a:pt x="17481" y="340658"/>
                </a:lnTo>
                <a:lnTo>
                  <a:pt x="4690" y="321685"/>
                </a:lnTo>
                <a:lnTo>
                  <a:pt x="0" y="298449"/>
                </a:lnTo>
                <a:lnTo>
                  <a:pt x="0" y="59689"/>
                </a:lnTo>
                <a:close/>
              </a:path>
            </a:pathLst>
          </a:custGeom>
          <a:ln w="19812">
            <a:solidFill>
              <a:srgbClr val="62B5E5"/>
            </a:solidFill>
          </a:ln>
        </p:spPr>
        <p:txBody>
          <a:bodyPr wrap="square" lIns="0" tIns="0" rIns="0" bIns="0" rtlCol="0"/>
          <a:lstStyle/>
          <a:p>
            <a:endParaRPr>
              <a:solidFill>
                <a:prstClr val="black"/>
              </a:solidFill>
            </a:endParaRPr>
          </a:p>
        </p:txBody>
      </p:sp>
      <p:sp>
        <p:nvSpPr>
          <p:cNvPr id="19" name="object 19"/>
          <p:cNvSpPr txBox="1"/>
          <p:nvPr/>
        </p:nvSpPr>
        <p:spPr>
          <a:xfrm>
            <a:off x="838009" y="6464762"/>
            <a:ext cx="1030605" cy="299720"/>
          </a:xfrm>
          <a:prstGeom prst="rect">
            <a:avLst/>
          </a:prstGeom>
        </p:spPr>
        <p:txBody>
          <a:bodyPr vert="horz" wrap="square" lIns="0" tIns="0" rIns="0" bIns="0" rtlCol="0">
            <a:spAutoFit/>
          </a:bodyPr>
          <a:lstStyle/>
          <a:p>
            <a:pPr marL="15240" marR="5080" indent="-3175">
              <a:lnSpc>
                <a:spcPct val="105600"/>
              </a:lnSpc>
            </a:pPr>
            <a:r>
              <a:rPr sz="900" b="1" i="1" spc="-5" dirty="0">
                <a:solidFill>
                  <a:prstClr val="black"/>
                </a:solidFill>
                <a:latin typeface="Verdana"/>
                <a:cs typeface="Verdana"/>
              </a:rPr>
              <a:t>Metro</a:t>
            </a:r>
            <a:r>
              <a:rPr sz="900" b="1" i="1" spc="-70" dirty="0">
                <a:solidFill>
                  <a:prstClr val="black"/>
                </a:solidFill>
                <a:latin typeface="Verdana"/>
                <a:cs typeface="Verdana"/>
              </a:rPr>
              <a:t> </a:t>
            </a:r>
            <a:r>
              <a:rPr sz="900" b="1" i="1" dirty="0">
                <a:solidFill>
                  <a:prstClr val="black"/>
                </a:solidFill>
                <a:latin typeface="Verdana"/>
                <a:cs typeface="Verdana"/>
              </a:rPr>
              <a:t>Nashville  </a:t>
            </a:r>
            <a:r>
              <a:rPr sz="900" b="1" i="1" spc="-5" dirty="0">
                <a:solidFill>
                  <a:prstClr val="black"/>
                </a:solidFill>
                <a:latin typeface="Verdana"/>
                <a:cs typeface="Verdana"/>
              </a:rPr>
              <a:t>Maturity</a:t>
            </a:r>
            <a:r>
              <a:rPr sz="900" b="1" i="1" spc="-65" dirty="0">
                <a:solidFill>
                  <a:prstClr val="black"/>
                </a:solidFill>
                <a:latin typeface="Verdana"/>
                <a:cs typeface="Verdana"/>
              </a:rPr>
              <a:t> </a:t>
            </a:r>
            <a:r>
              <a:rPr sz="900" b="1" i="1" spc="-5" dirty="0">
                <a:solidFill>
                  <a:prstClr val="black"/>
                </a:solidFill>
                <a:latin typeface="Verdana"/>
                <a:cs typeface="Verdana"/>
              </a:rPr>
              <a:t>Rating</a:t>
            </a:r>
            <a:endParaRPr sz="900">
              <a:solidFill>
                <a:prstClr val="black"/>
              </a:solidFill>
              <a:latin typeface="Verdana"/>
              <a:cs typeface="Verdana"/>
            </a:endParaRPr>
          </a:p>
        </p:txBody>
      </p:sp>
      <p:sp>
        <p:nvSpPr>
          <p:cNvPr id="20" name="object 20"/>
          <p:cNvSpPr txBox="1"/>
          <p:nvPr/>
        </p:nvSpPr>
        <p:spPr>
          <a:xfrm>
            <a:off x="211035" y="6540875"/>
            <a:ext cx="358775" cy="169545"/>
          </a:xfrm>
          <a:prstGeom prst="rect">
            <a:avLst/>
          </a:prstGeom>
        </p:spPr>
        <p:txBody>
          <a:bodyPr vert="horz" wrap="square" lIns="0" tIns="0" rIns="0" bIns="0" rtlCol="0">
            <a:spAutoFit/>
          </a:bodyPr>
          <a:lstStyle/>
          <a:p>
            <a:pPr marL="12700"/>
            <a:r>
              <a:rPr sz="1050" b="1" dirty="0">
                <a:solidFill>
                  <a:srgbClr val="2D2D2D"/>
                </a:solidFill>
                <a:latin typeface="Verdana"/>
                <a:cs typeface="Verdana"/>
              </a:rPr>
              <a:t>K</a:t>
            </a:r>
            <a:r>
              <a:rPr sz="1050" b="1" spc="-10" dirty="0">
                <a:solidFill>
                  <a:srgbClr val="2D2D2D"/>
                </a:solidFill>
                <a:latin typeface="Verdana"/>
                <a:cs typeface="Verdana"/>
              </a:rPr>
              <a:t>e</a:t>
            </a:r>
            <a:r>
              <a:rPr sz="1050" b="1" spc="-5" dirty="0">
                <a:solidFill>
                  <a:srgbClr val="2D2D2D"/>
                </a:solidFill>
                <a:latin typeface="Verdana"/>
                <a:cs typeface="Verdana"/>
              </a:rPr>
              <a:t>y</a:t>
            </a:r>
            <a:r>
              <a:rPr sz="1050" b="1" dirty="0">
                <a:solidFill>
                  <a:srgbClr val="2D2D2D"/>
                </a:solidFill>
                <a:latin typeface="Verdana"/>
                <a:cs typeface="Verdana"/>
              </a:rPr>
              <a:t>:</a:t>
            </a:r>
            <a:endParaRPr sz="1050">
              <a:solidFill>
                <a:prstClr val="black"/>
              </a:solidFill>
              <a:latin typeface="Verdana"/>
              <a:cs typeface="Verdana"/>
            </a:endParaRPr>
          </a:p>
        </p:txBody>
      </p:sp>
    </p:spTree>
    <p:extLst>
      <p:ext uri="{BB962C8B-B14F-4D97-AF65-F5344CB8AC3E}">
        <p14:creationId xmlns:p14="http://schemas.microsoft.com/office/powerpoint/2010/main" val="1108066842"/>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291955" y="6475990"/>
            <a:ext cx="156845" cy="132080"/>
          </a:xfrm>
          <a:prstGeom prst="rect">
            <a:avLst/>
          </a:prstGeom>
        </p:spPr>
        <p:txBody>
          <a:bodyPr vert="horz" wrap="square" lIns="0" tIns="0" rIns="0" bIns="0" rtlCol="0">
            <a:spAutoFit/>
          </a:bodyPr>
          <a:lstStyle/>
          <a:p>
            <a:pPr marL="12700">
              <a:lnSpc>
                <a:spcPct val="100000"/>
              </a:lnSpc>
            </a:pPr>
            <a:r>
              <a:rPr sz="800" spc="5" dirty="0">
                <a:latin typeface="Verdana"/>
                <a:cs typeface="Verdana"/>
              </a:rPr>
              <a:t>15</a:t>
            </a:r>
            <a:endParaRPr sz="800">
              <a:latin typeface="Verdana"/>
              <a:cs typeface="Verdana"/>
            </a:endParaRPr>
          </a:p>
        </p:txBody>
      </p:sp>
      <p:sp>
        <p:nvSpPr>
          <p:cNvPr id="3" name="object 3"/>
          <p:cNvSpPr/>
          <p:nvPr/>
        </p:nvSpPr>
        <p:spPr>
          <a:xfrm>
            <a:off x="1035997" y="1004316"/>
            <a:ext cx="5547359" cy="5263896"/>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1945352" y="2190819"/>
            <a:ext cx="867410" cy="375285"/>
          </a:xfrm>
          <a:prstGeom prst="rect">
            <a:avLst/>
          </a:prstGeom>
        </p:spPr>
        <p:txBody>
          <a:bodyPr vert="horz" wrap="square" lIns="0" tIns="0" rIns="0" bIns="0" rtlCol="0">
            <a:spAutoFit/>
          </a:bodyPr>
          <a:lstStyle/>
          <a:p>
            <a:pPr marL="289560" marR="5080" indent="-277495">
              <a:lnSpc>
                <a:spcPct val="120000"/>
              </a:lnSpc>
            </a:pPr>
            <a:r>
              <a:rPr sz="1000" spc="-5" dirty="0">
                <a:solidFill>
                  <a:srgbClr val="FFFFFF"/>
                </a:solidFill>
                <a:latin typeface="Verdana"/>
                <a:cs typeface="Verdana"/>
              </a:rPr>
              <a:t>B</a:t>
            </a:r>
            <a:r>
              <a:rPr sz="1000" dirty="0">
                <a:solidFill>
                  <a:srgbClr val="FFFFFF"/>
                </a:solidFill>
                <a:latin typeface="Verdana"/>
                <a:cs typeface="Verdana"/>
              </a:rPr>
              <a:t>u</a:t>
            </a:r>
            <a:r>
              <a:rPr sz="1000" spc="-10" dirty="0">
                <a:solidFill>
                  <a:srgbClr val="FFFFFF"/>
                </a:solidFill>
                <a:latin typeface="Verdana"/>
                <a:cs typeface="Verdana"/>
              </a:rPr>
              <a:t>r</a:t>
            </a:r>
            <a:r>
              <a:rPr sz="1000" spc="-5" dirty="0">
                <a:solidFill>
                  <a:srgbClr val="FFFFFF"/>
                </a:solidFill>
                <a:latin typeface="Verdana"/>
                <a:cs typeface="Verdana"/>
              </a:rPr>
              <a:t>d</a:t>
            </a:r>
            <a:r>
              <a:rPr sz="1000" spc="-15" dirty="0">
                <a:solidFill>
                  <a:srgbClr val="FFFFFF"/>
                </a:solidFill>
                <a:latin typeface="Verdana"/>
                <a:cs typeface="Verdana"/>
              </a:rPr>
              <a:t>e</a:t>
            </a:r>
            <a:r>
              <a:rPr sz="1000" dirty="0">
                <a:solidFill>
                  <a:srgbClr val="FFFFFF"/>
                </a:solidFill>
                <a:latin typeface="Verdana"/>
                <a:cs typeface="Verdana"/>
              </a:rPr>
              <a:t>n</a:t>
            </a:r>
            <a:r>
              <a:rPr sz="1000" spc="-10" dirty="0">
                <a:solidFill>
                  <a:srgbClr val="FFFFFF"/>
                </a:solidFill>
                <a:latin typeface="Verdana"/>
                <a:cs typeface="Verdana"/>
              </a:rPr>
              <a:t>so</a:t>
            </a:r>
            <a:r>
              <a:rPr sz="1000" spc="-5" dirty="0">
                <a:solidFill>
                  <a:srgbClr val="FFFFFF"/>
                </a:solidFill>
                <a:latin typeface="Verdana"/>
                <a:cs typeface="Verdana"/>
              </a:rPr>
              <a:t>m</a:t>
            </a:r>
            <a:r>
              <a:rPr sz="1000" spc="-15" dirty="0">
                <a:solidFill>
                  <a:srgbClr val="FFFFFF"/>
                </a:solidFill>
                <a:latin typeface="Verdana"/>
                <a:cs typeface="Verdana"/>
              </a:rPr>
              <a:t>e</a:t>
            </a:r>
            <a:r>
              <a:rPr sz="1000" spc="-5" dirty="0">
                <a:solidFill>
                  <a:srgbClr val="FFFFFF"/>
                </a:solidFill>
                <a:latin typeface="Verdana"/>
                <a:cs typeface="Verdana"/>
              </a:rPr>
              <a:t>,  Fixed</a:t>
            </a:r>
            <a:endParaRPr sz="1000">
              <a:latin typeface="Verdana"/>
              <a:cs typeface="Verdana"/>
            </a:endParaRPr>
          </a:p>
        </p:txBody>
      </p:sp>
      <p:sp>
        <p:nvSpPr>
          <p:cNvPr id="5" name="object 5"/>
          <p:cNvSpPr txBox="1"/>
          <p:nvPr/>
        </p:nvSpPr>
        <p:spPr>
          <a:xfrm>
            <a:off x="4898714" y="2099379"/>
            <a:ext cx="622935" cy="558165"/>
          </a:xfrm>
          <a:prstGeom prst="rect">
            <a:avLst/>
          </a:prstGeom>
        </p:spPr>
        <p:txBody>
          <a:bodyPr vert="horz" wrap="square" lIns="0" tIns="0" rIns="0" bIns="0" rtlCol="0">
            <a:spAutoFit/>
          </a:bodyPr>
          <a:lstStyle/>
          <a:p>
            <a:pPr marL="93345" marR="5080" indent="-81280">
              <a:lnSpc>
                <a:spcPct val="120000"/>
              </a:lnSpc>
            </a:pPr>
            <a:r>
              <a:rPr sz="1000" b="1" spc="-5" dirty="0">
                <a:solidFill>
                  <a:srgbClr val="FFFFFF"/>
                </a:solidFill>
                <a:latin typeface="Verdana"/>
                <a:cs typeface="Verdana"/>
              </a:rPr>
              <a:t>F</a:t>
            </a:r>
            <a:r>
              <a:rPr sz="1000" b="1" spc="-10" dirty="0">
                <a:solidFill>
                  <a:srgbClr val="FFFFFF"/>
                </a:solidFill>
                <a:latin typeface="Verdana"/>
                <a:cs typeface="Verdana"/>
              </a:rPr>
              <a:t>le</a:t>
            </a:r>
            <a:r>
              <a:rPr sz="1000" b="1" dirty="0">
                <a:solidFill>
                  <a:srgbClr val="FFFFFF"/>
                </a:solidFill>
                <a:latin typeface="Verdana"/>
                <a:cs typeface="Verdana"/>
              </a:rPr>
              <a:t>x</a:t>
            </a:r>
            <a:r>
              <a:rPr sz="1000" b="1" spc="-10" dirty="0">
                <a:solidFill>
                  <a:srgbClr val="FFFFFF"/>
                </a:solidFill>
                <a:latin typeface="Verdana"/>
                <a:cs typeface="Verdana"/>
              </a:rPr>
              <a:t>ible</a:t>
            </a:r>
            <a:r>
              <a:rPr sz="1000" b="1" spc="-5" dirty="0">
                <a:solidFill>
                  <a:srgbClr val="FFFFFF"/>
                </a:solidFill>
                <a:latin typeface="Verdana"/>
                <a:cs typeface="Verdana"/>
              </a:rPr>
              <a:t>,  </a:t>
            </a:r>
            <a:r>
              <a:rPr sz="1000" b="1" spc="-10" dirty="0">
                <a:solidFill>
                  <a:srgbClr val="FFFFFF"/>
                </a:solidFill>
                <a:latin typeface="Verdana"/>
                <a:cs typeface="Verdana"/>
              </a:rPr>
              <a:t>Agile,  Simple</a:t>
            </a:r>
            <a:endParaRPr sz="1000">
              <a:latin typeface="Verdana"/>
              <a:cs typeface="Verdana"/>
            </a:endParaRPr>
          </a:p>
        </p:txBody>
      </p:sp>
      <p:sp>
        <p:nvSpPr>
          <p:cNvPr id="6" name="object 6"/>
          <p:cNvSpPr txBox="1"/>
          <p:nvPr/>
        </p:nvSpPr>
        <p:spPr>
          <a:xfrm>
            <a:off x="4012936" y="1584105"/>
            <a:ext cx="826135" cy="375285"/>
          </a:xfrm>
          <a:prstGeom prst="rect">
            <a:avLst/>
          </a:prstGeom>
        </p:spPr>
        <p:txBody>
          <a:bodyPr vert="horz" wrap="square" lIns="0" tIns="0" rIns="0" bIns="0" rtlCol="0">
            <a:spAutoFit/>
          </a:bodyPr>
          <a:lstStyle/>
          <a:p>
            <a:pPr marL="12700" marR="5080" indent="55880">
              <a:lnSpc>
                <a:spcPct val="120000"/>
              </a:lnSpc>
            </a:pPr>
            <a:r>
              <a:rPr sz="1000" b="1" spc="-5" dirty="0">
                <a:solidFill>
                  <a:srgbClr val="FFFFFF"/>
                </a:solidFill>
                <a:latin typeface="Verdana"/>
                <a:cs typeface="Verdana"/>
              </a:rPr>
              <a:t>Ongoing,  </a:t>
            </a:r>
            <a:r>
              <a:rPr sz="1000" b="1" spc="-10" dirty="0">
                <a:solidFill>
                  <a:srgbClr val="FFFFFF"/>
                </a:solidFill>
                <a:latin typeface="Verdana"/>
                <a:cs typeface="Verdana"/>
              </a:rPr>
              <a:t>C</a:t>
            </a:r>
            <a:r>
              <a:rPr sz="1000" b="1" spc="-5" dirty="0">
                <a:solidFill>
                  <a:srgbClr val="FFFFFF"/>
                </a:solidFill>
                <a:latin typeface="Verdana"/>
                <a:cs typeface="Verdana"/>
              </a:rPr>
              <a:t>o</a:t>
            </a:r>
            <a:r>
              <a:rPr sz="1000" b="1" spc="-10" dirty="0">
                <a:solidFill>
                  <a:srgbClr val="FFFFFF"/>
                </a:solidFill>
                <a:latin typeface="Verdana"/>
                <a:cs typeface="Verdana"/>
              </a:rPr>
              <a:t>n</a:t>
            </a:r>
            <a:r>
              <a:rPr sz="1000" b="1" spc="-5" dirty="0">
                <a:solidFill>
                  <a:srgbClr val="FFFFFF"/>
                </a:solidFill>
                <a:latin typeface="Verdana"/>
                <a:cs typeface="Verdana"/>
              </a:rPr>
              <a:t>t</a:t>
            </a:r>
            <a:r>
              <a:rPr sz="1000" b="1" spc="-10" dirty="0">
                <a:solidFill>
                  <a:srgbClr val="FFFFFF"/>
                </a:solidFill>
                <a:latin typeface="Verdana"/>
                <a:cs typeface="Verdana"/>
              </a:rPr>
              <a:t>inu</a:t>
            </a:r>
            <a:r>
              <a:rPr sz="1000" b="1" spc="-5" dirty="0">
                <a:solidFill>
                  <a:srgbClr val="FFFFFF"/>
                </a:solidFill>
                <a:latin typeface="Verdana"/>
                <a:cs typeface="Verdana"/>
              </a:rPr>
              <a:t>o</a:t>
            </a:r>
            <a:r>
              <a:rPr sz="1000" b="1" spc="-10" dirty="0">
                <a:solidFill>
                  <a:srgbClr val="FFFFFF"/>
                </a:solidFill>
                <a:latin typeface="Verdana"/>
                <a:cs typeface="Verdana"/>
              </a:rPr>
              <a:t>u</a:t>
            </a:r>
            <a:r>
              <a:rPr sz="1000" b="1" spc="-5" dirty="0">
                <a:solidFill>
                  <a:srgbClr val="FFFFFF"/>
                </a:solidFill>
                <a:latin typeface="Verdana"/>
                <a:cs typeface="Verdana"/>
              </a:rPr>
              <a:t>s</a:t>
            </a:r>
            <a:endParaRPr sz="1000">
              <a:latin typeface="Verdana"/>
              <a:cs typeface="Verdana"/>
            </a:endParaRPr>
          </a:p>
        </p:txBody>
      </p:sp>
      <p:sp>
        <p:nvSpPr>
          <p:cNvPr id="7" name="object 7"/>
          <p:cNvSpPr txBox="1"/>
          <p:nvPr/>
        </p:nvSpPr>
        <p:spPr>
          <a:xfrm>
            <a:off x="1393989" y="2970960"/>
            <a:ext cx="770255" cy="375285"/>
          </a:xfrm>
          <a:prstGeom prst="rect">
            <a:avLst/>
          </a:prstGeom>
        </p:spPr>
        <p:txBody>
          <a:bodyPr vert="horz" wrap="square" lIns="0" tIns="0" rIns="0" bIns="0" rtlCol="0">
            <a:spAutoFit/>
          </a:bodyPr>
          <a:lstStyle/>
          <a:p>
            <a:pPr marL="216535" marR="5080" indent="-204470">
              <a:lnSpc>
                <a:spcPct val="120000"/>
              </a:lnSpc>
            </a:pPr>
            <a:r>
              <a:rPr sz="1000" spc="-5" dirty="0">
                <a:solidFill>
                  <a:srgbClr val="FFFFFF"/>
                </a:solidFill>
                <a:latin typeface="Verdana"/>
                <a:cs typeface="Verdana"/>
              </a:rPr>
              <a:t>A</a:t>
            </a:r>
            <a:r>
              <a:rPr sz="1000" spc="-10" dirty="0">
                <a:solidFill>
                  <a:srgbClr val="FFFFFF"/>
                </a:solidFill>
                <a:latin typeface="Verdana"/>
                <a:cs typeface="Verdana"/>
              </a:rPr>
              <a:t>ss</a:t>
            </a:r>
            <a:r>
              <a:rPr sz="1000" dirty="0">
                <a:solidFill>
                  <a:srgbClr val="FFFFFF"/>
                </a:solidFill>
                <a:latin typeface="Verdana"/>
                <a:cs typeface="Verdana"/>
              </a:rPr>
              <a:t>u</a:t>
            </a:r>
            <a:r>
              <a:rPr sz="1000" spc="-5" dirty="0">
                <a:solidFill>
                  <a:srgbClr val="FFFFFF"/>
                </a:solidFill>
                <a:latin typeface="Verdana"/>
                <a:cs typeface="Verdana"/>
              </a:rPr>
              <a:t>mpt</a:t>
            </a:r>
            <a:r>
              <a:rPr sz="1000" spc="5" dirty="0">
                <a:solidFill>
                  <a:srgbClr val="FFFFFF"/>
                </a:solidFill>
                <a:latin typeface="Verdana"/>
                <a:cs typeface="Verdana"/>
              </a:rPr>
              <a:t>i</a:t>
            </a:r>
            <a:r>
              <a:rPr sz="1000" spc="-10" dirty="0">
                <a:solidFill>
                  <a:srgbClr val="FFFFFF"/>
                </a:solidFill>
                <a:latin typeface="Verdana"/>
                <a:cs typeface="Verdana"/>
              </a:rPr>
              <a:t>o</a:t>
            </a:r>
            <a:r>
              <a:rPr sz="1000" spc="-5" dirty="0">
                <a:solidFill>
                  <a:srgbClr val="FFFFFF"/>
                </a:solidFill>
                <a:latin typeface="Verdana"/>
                <a:cs typeface="Verdana"/>
              </a:rPr>
              <a:t>n  </a:t>
            </a:r>
            <a:r>
              <a:rPr sz="1000" spc="-10" dirty="0">
                <a:solidFill>
                  <a:srgbClr val="FFFFFF"/>
                </a:solidFill>
                <a:latin typeface="Verdana"/>
                <a:cs typeface="Verdana"/>
              </a:rPr>
              <a:t>Based</a:t>
            </a:r>
            <a:endParaRPr sz="1000">
              <a:latin typeface="Verdana"/>
              <a:cs typeface="Verdana"/>
            </a:endParaRPr>
          </a:p>
        </p:txBody>
      </p:sp>
      <p:sp>
        <p:nvSpPr>
          <p:cNvPr id="8" name="object 8"/>
          <p:cNvSpPr txBox="1"/>
          <p:nvPr/>
        </p:nvSpPr>
        <p:spPr>
          <a:xfrm>
            <a:off x="2907690" y="1584105"/>
            <a:ext cx="650875" cy="375285"/>
          </a:xfrm>
          <a:prstGeom prst="rect">
            <a:avLst/>
          </a:prstGeom>
        </p:spPr>
        <p:txBody>
          <a:bodyPr vert="horz" wrap="square" lIns="0" tIns="0" rIns="0" bIns="0" rtlCol="0">
            <a:spAutoFit/>
          </a:bodyPr>
          <a:lstStyle/>
          <a:p>
            <a:pPr marL="12700" marR="5080" indent="45085">
              <a:lnSpc>
                <a:spcPct val="120000"/>
              </a:lnSpc>
            </a:pPr>
            <a:r>
              <a:rPr sz="1000" dirty="0">
                <a:solidFill>
                  <a:srgbClr val="FFFFFF"/>
                </a:solidFill>
                <a:latin typeface="Verdana"/>
                <a:cs typeface="Verdana"/>
              </a:rPr>
              <a:t>Annual,  </a:t>
            </a:r>
            <a:r>
              <a:rPr sz="1000" spc="-10" dirty="0">
                <a:solidFill>
                  <a:srgbClr val="FFFFFF"/>
                </a:solidFill>
                <a:latin typeface="Verdana"/>
                <a:cs typeface="Verdana"/>
              </a:rPr>
              <a:t>O</a:t>
            </a:r>
            <a:r>
              <a:rPr sz="1000" dirty="0">
                <a:solidFill>
                  <a:srgbClr val="FFFFFF"/>
                </a:solidFill>
                <a:latin typeface="Verdana"/>
                <a:cs typeface="Verdana"/>
              </a:rPr>
              <a:t>n</a:t>
            </a:r>
            <a:r>
              <a:rPr sz="1000" spc="-15" dirty="0">
                <a:solidFill>
                  <a:srgbClr val="FFFFFF"/>
                </a:solidFill>
                <a:latin typeface="Verdana"/>
                <a:cs typeface="Verdana"/>
              </a:rPr>
              <a:t>e</a:t>
            </a:r>
            <a:r>
              <a:rPr sz="1000" spc="-5" dirty="0">
                <a:solidFill>
                  <a:srgbClr val="FFFFFF"/>
                </a:solidFill>
                <a:latin typeface="Verdana"/>
                <a:cs typeface="Verdana"/>
              </a:rPr>
              <a:t>-</a:t>
            </a:r>
            <a:r>
              <a:rPr sz="1000" spc="-10" dirty="0">
                <a:solidFill>
                  <a:srgbClr val="FFFFFF"/>
                </a:solidFill>
                <a:latin typeface="Verdana"/>
                <a:cs typeface="Verdana"/>
              </a:rPr>
              <a:t>T</a:t>
            </a:r>
            <a:r>
              <a:rPr sz="1000" spc="5" dirty="0">
                <a:solidFill>
                  <a:srgbClr val="FFFFFF"/>
                </a:solidFill>
                <a:latin typeface="Verdana"/>
                <a:cs typeface="Verdana"/>
              </a:rPr>
              <a:t>i</a:t>
            </a:r>
            <a:r>
              <a:rPr sz="1000" spc="-5" dirty="0">
                <a:solidFill>
                  <a:srgbClr val="FFFFFF"/>
                </a:solidFill>
                <a:latin typeface="Verdana"/>
                <a:cs typeface="Verdana"/>
              </a:rPr>
              <a:t>me</a:t>
            </a:r>
            <a:endParaRPr sz="1000" dirty="0">
              <a:latin typeface="Verdana"/>
              <a:cs typeface="Verdana"/>
            </a:endParaRPr>
          </a:p>
        </p:txBody>
      </p:sp>
      <p:sp>
        <p:nvSpPr>
          <p:cNvPr id="9" name="object 9"/>
          <p:cNvSpPr txBox="1"/>
          <p:nvPr/>
        </p:nvSpPr>
        <p:spPr>
          <a:xfrm>
            <a:off x="5384936" y="3092880"/>
            <a:ext cx="865505" cy="161925"/>
          </a:xfrm>
          <a:prstGeom prst="rect">
            <a:avLst/>
          </a:prstGeom>
        </p:spPr>
        <p:txBody>
          <a:bodyPr vert="horz" wrap="square" lIns="0" tIns="0" rIns="0" bIns="0" rtlCol="0">
            <a:spAutoFit/>
          </a:bodyPr>
          <a:lstStyle/>
          <a:p>
            <a:pPr marL="12700">
              <a:lnSpc>
                <a:spcPct val="100000"/>
              </a:lnSpc>
            </a:pPr>
            <a:r>
              <a:rPr sz="1000" b="1" spc="-10" dirty="0">
                <a:solidFill>
                  <a:srgbClr val="FFFFFF"/>
                </a:solidFill>
                <a:latin typeface="Verdana"/>
                <a:cs typeface="Verdana"/>
              </a:rPr>
              <a:t>Data</a:t>
            </a:r>
            <a:r>
              <a:rPr sz="1000" b="1" spc="-100" dirty="0">
                <a:solidFill>
                  <a:srgbClr val="FFFFFF"/>
                </a:solidFill>
                <a:latin typeface="Verdana"/>
                <a:cs typeface="Verdana"/>
              </a:rPr>
              <a:t> </a:t>
            </a:r>
            <a:r>
              <a:rPr sz="1000" b="1" spc="-5" dirty="0">
                <a:solidFill>
                  <a:srgbClr val="FFFFFF"/>
                </a:solidFill>
                <a:latin typeface="Verdana"/>
                <a:cs typeface="Verdana"/>
              </a:rPr>
              <a:t>Driven</a:t>
            </a:r>
            <a:endParaRPr sz="1000">
              <a:latin typeface="Verdana"/>
              <a:cs typeface="Verdana"/>
            </a:endParaRPr>
          </a:p>
        </p:txBody>
      </p:sp>
      <p:sp>
        <p:nvSpPr>
          <p:cNvPr id="10" name="object 10"/>
          <p:cNvSpPr txBox="1"/>
          <p:nvPr/>
        </p:nvSpPr>
        <p:spPr>
          <a:xfrm>
            <a:off x="1386369" y="3956060"/>
            <a:ext cx="789305" cy="375285"/>
          </a:xfrm>
          <a:prstGeom prst="rect">
            <a:avLst/>
          </a:prstGeom>
        </p:spPr>
        <p:txBody>
          <a:bodyPr vert="horz" wrap="square" lIns="0" tIns="0" rIns="0" bIns="0" rtlCol="0">
            <a:spAutoFit/>
          </a:bodyPr>
          <a:lstStyle/>
          <a:p>
            <a:pPr marL="140335" marR="5080" indent="-128270">
              <a:lnSpc>
                <a:spcPct val="120000"/>
              </a:lnSpc>
            </a:pPr>
            <a:r>
              <a:rPr sz="1000" spc="-5" dirty="0">
                <a:solidFill>
                  <a:srgbClr val="FFFFFF"/>
                </a:solidFill>
                <a:latin typeface="Verdana"/>
                <a:cs typeface="Verdana"/>
              </a:rPr>
              <a:t>C</a:t>
            </a:r>
            <a:r>
              <a:rPr sz="1000" spc="-15" dirty="0">
                <a:solidFill>
                  <a:srgbClr val="FFFFFF"/>
                </a:solidFill>
                <a:latin typeface="Verdana"/>
                <a:cs typeface="Verdana"/>
              </a:rPr>
              <a:t>e</a:t>
            </a:r>
            <a:r>
              <a:rPr sz="1000" dirty="0">
                <a:solidFill>
                  <a:srgbClr val="FFFFFF"/>
                </a:solidFill>
                <a:latin typeface="Verdana"/>
                <a:cs typeface="Verdana"/>
              </a:rPr>
              <a:t>n</a:t>
            </a:r>
            <a:r>
              <a:rPr sz="1000" spc="-5" dirty="0">
                <a:solidFill>
                  <a:srgbClr val="FFFFFF"/>
                </a:solidFill>
                <a:latin typeface="Verdana"/>
                <a:cs typeface="Verdana"/>
              </a:rPr>
              <a:t>t</a:t>
            </a:r>
            <a:r>
              <a:rPr sz="1000" spc="-10" dirty="0">
                <a:solidFill>
                  <a:srgbClr val="FFFFFF"/>
                </a:solidFill>
                <a:latin typeface="Verdana"/>
                <a:cs typeface="Verdana"/>
              </a:rPr>
              <a:t>r</a:t>
            </a:r>
            <a:r>
              <a:rPr sz="1000" spc="-5" dirty="0">
                <a:solidFill>
                  <a:srgbClr val="FFFFFF"/>
                </a:solidFill>
                <a:latin typeface="Verdana"/>
                <a:cs typeface="Verdana"/>
              </a:rPr>
              <a:t>a</a:t>
            </a:r>
            <a:r>
              <a:rPr sz="1000" spc="5" dirty="0">
                <a:solidFill>
                  <a:srgbClr val="FFFFFF"/>
                </a:solidFill>
                <a:latin typeface="Verdana"/>
                <a:cs typeface="Verdana"/>
              </a:rPr>
              <a:t>li</a:t>
            </a:r>
            <a:r>
              <a:rPr sz="1000" dirty="0">
                <a:solidFill>
                  <a:srgbClr val="FFFFFF"/>
                </a:solidFill>
                <a:latin typeface="Verdana"/>
                <a:cs typeface="Verdana"/>
              </a:rPr>
              <a:t>z</a:t>
            </a:r>
            <a:r>
              <a:rPr sz="1000" spc="-15" dirty="0">
                <a:solidFill>
                  <a:srgbClr val="FFFFFF"/>
                </a:solidFill>
                <a:latin typeface="Verdana"/>
                <a:cs typeface="Verdana"/>
              </a:rPr>
              <a:t>e</a:t>
            </a:r>
            <a:r>
              <a:rPr sz="1000" spc="-5" dirty="0">
                <a:solidFill>
                  <a:srgbClr val="FFFFFF"/>
                </a:solidFill>
                <a:latin typeface="Verdana"/>
                <a:cs typeface="Verdana"/>
              </a:rPr>
              <a:t>d,  </a:t>
            </a:r>
            <a:r>
              <a:rPr sz="1000" spc="-10" dirty="0">
                <a:solidFill>
                  <a:srgbClr val="FFFFFF"/>
                </a:solidFill>
                <a:latin typeface="Verdana"/>
                <a:cs typeface="Verdana"/>
              </a:rPr>
              <a:t>Deferred</a:t>
            </a:r>
            <a:endParaRPr sz="1000">
              <a:latin typeface="Verdana"/>
              <a:cs typeface="Verdana"/>
            </a:endParaRPr>
          </a:p>
        </p:txBody>
      </p:sp>
      <p:sp>
        <p:nvSpPr>
          <p:cNvPr id="11" name="object 11"/>
          <p:cNvSpPr txBox="1"/>
          <p:nvPr/>
        </p:nvSpPr>
        <p:spPr>
          <a:xfrm>
            <a:off x="5445902" y="3956060"/>
            <a:ext cx="743585" cy="375285"/>
          </a:xfrm>
          <a:prstGeom prst="rect">
            <a:avLst/>
          </a:prstGeom>
        </p:spPr>
        <p:txBody>
          <a:bodyPr vert="horz" wrap="square" lIns="0" tIns="0" rIns="0" bIns="0" rtlCol="0">
            <a:spAutoFit/>
          </a:bodyPr>
          <a:lstStyle/>
          <a:p>
            <a:pPr marL="12700" marR="5080" indent="127635">
              <a:lnSpc>
                <a:spcPct val="120000"/>
              </a:lnSpc>
            </a:pPr>
            <a:r>
              <a:rPr sz="1000" b="1" spc="-5" dirty="0">
                <a:solidFill>
                  <a:srgbClr val="FFFFFF"/>
                </a:solidFill>
                <a:latin typeface="Verdana"/>
                <a:cs typeface="Verdana"/>
              </a:rPr>
              <a:t>Local,  R</a:t>
            </a:r>
            <a:r>
              <a:rPr sz="1000" b="1" spc="-10" dirty="0">
                <a:solidFill>
                  <a:srgbClr val="FFFFFF"/>
                </a:solidFill>
                <a:latin typeface="Verdana"/>
                <a:cs typeface="Verdana"/>
              </a:rPr>
              <a:t>eal</a:t>
            </a:r>
            <a:r>
              <a:rPr sz="1000" b="1" spc="-5" dirty="0">
                <a:solidFill>
                  <a:srgbClr val="FFFFFF"/>
                </a:solidFill>
                <a:latin typeface="Verdana"/>
                <a:cs typeface="Verdana"/>
              </a:rPr>
              <a:t>-</a:t>
            </a:r>
            <a:r>
              <a:rPr sz="1000" b="1" dirty="0">
                <a:solidFill>
                  <a:srgbClr val="FFFFFF"/>
                </a:solidFill>
                <a:latin typeface="Verdana"/>
                <a:cs typeface="Verdana"/>
              </a:rPr>
              <a:t>T</a:t>
            </a:r>
            <a:r>
              <a:rPr sz="1000" b="1" spc="-10" dirty="0">
                <a:solidFill>
                  <a:srgbClr val="FFFFFF"/>
                </a:solidFill>
                <a:latin typeface="Verdana"/>
                <a:cs typeface="Verdana"/>
              </a:rPr>
              <a:t>i</a:t>
            </a:r>
            <a:r>
              <a:rPr sz="1000" b="1" spc="-5" dirty="0">
                <a:solidFill>
                  <a:srgbClr val="FFFFFF"/>
                </a:solidFill>
                <a:latin typeface="Verdana"/>
                <a:cs typeface="Verdana"/>
              </a:rPr>
              <a:t>me</a:t>
            </a:r>
            <a:endParaRPr sz="1000">
              <a:latin typeface="Verdana"/>
              <a:cs typeface="Verdana"/>
            </a:endParaRPr>
          </a:p>
        </p:txBody>
      </p:sp>
      <p:sp>
        <p:nvSpPr>
          <p:cNvPr id="12" name="object 12"/>
          <p:cNvSpPr txBox="1"/>
          <p:nvPr/>
        </p:nvSpPr>
        <p:spPr>
          <a:xfrm>
            <a:off x="2074892" y="4767732"/>
            <a:ext cx="613410" cy="375285"/>
          </a:xfrm>
          <a:prstGeom prst="rect">
            <a:avLst/>
          </a:prstGeom>
        </p:spPr>
        <p:txBody>
          <a:bodyPr vert="horz" wrap="square" lIns="0" tIns="0" rIns="0" bIns="0" rtlCol="0">
            <a:spAutoFit/>
          </a:bodyPr>
          <a:lstStyle/>
          <a:p>
            <a:pPr marL="71755" marR="5080" indent="-59690">
              <a:lnSpc>
                <a:spcPct val="120000"/>
              </a:lnSpc>
            </a:pPr>
            <a:r>
              <a:rPr sz="1000" spc="-5" dirty="0">
                <a:solidFill>
                  <a:srgbClr val="FFFFFF"/>
                </a:solidFill>
                <a:latin typeface="Verdana"/>
                <a:cs typeface="Verdana"/>
              </a:rPr>
              <a:t>App</a:t>
            </a:r>
            <a:r>
              <a:rPr sz="1000" spc="-10" dirty="0">
                <a:solidFill>
                  <a:srgbClr val="FFFFFF"/>
                </a:solidFill>
                <a:latin typeface="Verdana"/>
                <a:cs typeface="Verdana"/>
              </a:rPr>
              <a:t>r</a:t>
            </a:r>
            <a:r>
              <a:rPr sz="1000" spc="-5" dirty="0">
                <a:solidFill>
                  <a:srgbClr val="FFFFFF"/>
                </a:solidFill>
                <a:latin typeface="Verdana"/>
                <a:cs typeface="Verdana"/>
              </a:rPr>
              <a:t>a</a:t>
            </a:r>
            <a:r>
              <a:rPr sz="1000" spc="5" dirty="0">
                <a:solidFill>
                  <a:srgbClr val="FFFFFF"/>
                </a:solidFill>
                <a:latin typeface="Verdana"/>
                <a:cs typeface="Verdana"/>
              </a:rPr>
              <a:t>i</a:t>
            </a:r>
            <a:r>
              <a:rPr sz="1000" spc="-10" dirty="0">
                <a:solidFill>
                  <a:srgbClr val="FFFFFF"/>
                </a:solidFill>
                <a:latin typeface="Verdana"/>
                <a:cs typeface="Verdana"/>
              </a:rPr>
              <a:t>s</a:t>
            </a:r>
            <a:r>
              <a:rPr sz="1000" spc="-5" dirty="0">
                <a:solidFill>
                  <a:srgbClr val="FFFFFF"/>
                </a:solidFill>
                <a:latin typeface="Verdana"/>
                <a:cs typeface="Verdana"/>
              </a:rPr>
              <a:t>al  </a:t>
            </a:r>
            <a:r>
              <a:rPr sz="1000" spc="-10" dirty="0">
                <a:solidFill>
                  <a:srgbClr val="FFFFFF"/>
                </a:solidFill>
                <a:latin typeface="Verdana"/>
                <a:cs typeface="Verdana"/>
              </a:rPr>
              <a:t>Focused</a:t>
            </a:r>
            <a:endParaRPr sz="1000">
              <a:latin typeface="Verdana"/>
              <a:cs typeface="Verdana"/>
            </a:endParaRPr>
          </a:p>
        </p:txBody>
      </p:sp>
      <p:sp>
        <p:nvSpPr>
          <p:cNvPr id="13" name="object 13"/>
          <p:cNvSpPr txBox="1"/>
          <p:nvPr/>
        </p:nvSpPr>
        <p:spPr>
          <a:xfrm>
            <a:off x="4796606" y="4786528"/>
            <a:ext cx="873125" cy="339090"/>
          </a:xfrm>
          <a:prstGeom prst="rect">
            <a:avLst/>
          </a:prstGeom>
        </p:spPr>
        <p:txBody>
          <a:bodyPr vert="horz" wrap="square" lIns="0" tIns="0" rIns="0" bIns="0" rtlCol="0">
            <a:spAutoFit/>
          </a:bodyPr>
          <a:lstStyle/>
          <a:p>
            <a:pPr marL="173990" marR="5080" indent="-161925">
              <a:lnSpc>
                <a:spcPct val="120000"/>
              </a:lnSpc>
            </a:pPr>
            <a:r>
              <a:rPr sz="900" b="1" spc="-5" dirty="0">
                <a:solidFill>
                  <a:srgbClr val="FFFFFF"/>
                </a:solidFill>
                <a:latin typeface="Verdana"/>
                <a:cs typeface="Verdana"/>
              </a:rPr>
              <a:t>D</a:t>
            </a:r>
            <a:r>
              <a:rPr sz="900" b="1" dirty="0">
                <a:solidFill>
                  <a:srgbClr val="FFFFFF"/>
                </a:solidFill>
                <a:latin typeface="Verdana"/>
                <a:cs typeface="Verdana"/>
              </a:rPr>
              <a:t>evel</a:t>
            </a:r>
            <a:r>
              <a:rPr sz="900" b="1" spc="-10" dirty="0">
                <a:solidFill>
                  <a:srgbClr val="FFFFFF"/>
                </a:solidFill>
                <a:latin typeface="Verdana"/>
                <a:cs typeface="Verdana"/>
              </a:rPr>
              <a:t>o</a:t>
            </a:r>
            <a:r>
              <a:rPr sz="900" b="1" spc="-15" dirty="0">
                <a:solidFill>
                  <a:srgbClr val="FFFFFF"/>
                </a:solidFill>
                <a:latin typeface="Verdana"/>
                <a:cs typeface="Verdana"/>
              </a:rPr>
              <a:t>p</a:t>
            </a:r>
            <a:r>
              <a:rPr sz="900" b="1" spc="-10" dirty="0">
                <a:solidFill>
                  <a:srgbClr val="FFFFFF"/>
                </a:solidFill>
                <a:latin typeface="Verdana"/>
                <a:cs typeface="Verdana"/>
              </a:rPr>
              <a:t>m</a:t>
            </a:r>
            <a:r>
              <a:rPr sz="900" b="1" spc="-5" dirty="0">
                <a:solidFill>
                  <a:srgbClr val="FFFFFF"/>
                </a:solidFill>
                <a:latin typeface="Verdana"/>
                <a:cs typeface="Verdana"/>
              </a:rPr>
              <a:t>e</a:t>
            </a:r>
            <a:r>
              <a:rPr sz="900" b="1" spc="-10" dirty="0">
                <a:solidFill>
                  <a:srgbClr val="FFFFFF"/>
                </a:solidFill>
                <a:latin typeface="Verdana"/>
                <a:cs typeface="Verdana"/>
              </a:rPr>
              <a:t>n</a:t>
            </a:r>
            <a:r>
              <a:rPr sz="900" b="1" dirty="0">
                <a:solidFill>
                  <a:srgbClr val="FFFFFF"/>
                </a:solidFill>
                <a:latin typeface="Verdana"/>
                <a:cs typeface="Verdana"/>
              </a:rPr>
              <a:t>t  </a:t>
            </a:r>
            <a:r>
              <a:rPr sz="900" b="1" spc="-5" dirty="0">
                <a:solidFill>
                  <a:srgbClr val="FFFFFF"/>
                </a:solidFill>
                <a:latin typeface="Verdana"/>
                <a:cs typeface="Verdana"/>
              </a:rPr>
              <a:t>Focused</a:t>
            </a:r>
            <a:endParaRPr sz="900" dirty="0">
              <a:latin typeface="Verdana"/>
              <a:cs typeface="Verdana"/>
            </a:endParaRPr>
          </a:p>
        </p:txBody>
      </p:sp>
      <p:sp>
        <p:nvSpPr>
          <p:cNvPr id="14" name="object 14"/>
          <p:cNvSpPr txBox="1"/>
          <p:nvPr/>
        </p:nvSpPr>
        <p:spPr>
          <a:xfrm>
            <a:off x="2822259" y="5449067"/>
            <a:ext cx="822325" cy="161925"/>
          </a:xfrm>
          <a:prstGeom prst="rect">
            <a:avLst/>
          </a:prstGeom>
        </p:spPr>
        <p:txBody>
          <a:bodyPr vert="horz" wrap="square" lIns="0" tIns="0" rIns="0" bIns="0" rtlCol="0">
            <a:spAutoFit/>
          </a:bodyPr>
          <a:lstStyle/>
          <a:p>
            <a:pPr marL="12700">
              <a:lnSpc>
                <a:spcPct val="100000"/>
              </a:lnSpc>
            </a:pPr>
            <a:r>
              <a:rPr sz="1000" spc="-5" dirty="0">
                <a:solidFill>
                  <a:srgbClr val="FFFFFF"/>
                </a:solidFill>
                <a:latin typeface="Verdana"/>
                <a:cs typeface="Verdana"/>
              </a:rPr>
              <a:t>Remediation</a:t>
            </a:r>
            <a:endParaRPr sz="1000">
              <a:latin typeface="Verdana"/>
              <a:cs typeface="Verdana"/>
            </a:endParaRPr>
          </a:p>
        </p:txBody>
      </p:sp>
      <p:sp>
        <p:nvSpPr>
          <p:cNvPr id="15" name="object 15"/>
          <p:cNvSpPr txBox="1"/>
          <p:nvPr/>
        </p:nvSpPr>
        <p:spPr>
          <a:xfrm>
            <a:off x="4064810" y="5449067"/>
            <a:ext cx="720725" cy="161925"/>
          </a:xfrm>
          <a:prstGeom prst="rect">
            <a:avLst/>
          </a:prstGeom>
        </p:spPr>
        <p:txBody>
          <a:bodyPr vert="horz" wrap="square" lIns="0" tIns="0" rIns="0" bIns="0" rtlCol="0">
            <a:spAutoFit/>
          </a:bodyPr>
          <a:lstStyle/>
          <a:p>
            <a:pPr marL="12700">
              <a:lnSpc>
                <a:spcPct val="100000"/>
              </a:lnSpc>
            </a:pPr>
            <a:r>
              <a:rPr sz="1000" b="1" spc="-10" dirty="0">
                <a:solidFill>
                  <a:srgbClr val="FFFFFF"/>
                </a:solidFill>
                <a:latin typeface="Verdana"/>
                <a:cs typeface="Verdana"/>
              </a:rPr>
              <a:t>Strengths</a:t>
            </a:r>
            <a:endParaRPr sz="1000">
              <a:latin typeface="Verdana"/>
              <a:cs typeface="Verdana"/>
            </a:endParaRPr>
          </a:p>
        </p:txBody>
      </p:sp>
      <p:sp>
        <p:nvSpPr>
          <p:cNvPr id="16" name="object 16"/>
          <p:cNvSpPr/>
          <p:nvPr/>
        </p:nvSpPr>
        <p:spPr>
          <a:xfrm>
            <a:off x="2260531" y="3170682"/>
            <a:ext cx="3061970" cy="0"/>
          </a:xfrm>
          <a:custGeom>
            <a:avLst/>
            <a:gdLst/>
            <a:ahLst/>
            <a:cxnLst/>
            <a:rect l="l" t="t" r="r" b="b"/>
            <a:pathLst>
              <a:path w="3061970">
                <a:moveTo>
                  <a:pt x="0" y="0"/>
                </a:moveTo>
                <a:lnTo>
                  <a:pt x="3061690" y="0"/>
                </a:lnTo>
              </a:path>
            </a:pathLst>
          </a:custGeom>
          <a:ln w="38100">
            <a:solidFill>
              <a:srgbClr val="A1D3EF"/>
            </a:solidFill>
          </a:ln>
        </p:spPr>
        <p:txBody>
          <a:bodyPr wrap="square" lIns="0" tIns="0" rIns="0" bIns="0" rtlCol="0"/>
          <a:lstStyle/>
          <a:p>
            <a:endParaRPr/>
          </a:p>
        </p:txBody>
      </p:sp>
      <p:sp>
        <p:nvSpPr>
          <p:cNvPr id="17" name="object 17"/>
          <p:cNvSpPr/>
          <p:nvPr/>
        </p:nvSpPr>
        <p:spPr>
          <a:xfrm>
            <a:off x="5207923" y="3104000"/>
            <a:ext cx="114300" cy="133350"/>
          </a:xfrm>
          <a:custGeom>
            <a:avLst/>
            <a:gdLst/>
            <a:ahLst/>
            <a:cxnLst/>
            <a:rect l="l" t="t" r="r" b="b"/>
            <a:pathLst>
              <a:path w="114300" h="133350">
                <a:moveTo>
                  <a:pt x="0" y="0"/>
                </a:moveTo>
                <a:lnTo>
                  <a:pt x="114300" y="66675"/>
                </a:lnTo>
                <a:lnTo>
                  <a:pt x="0" y="133350"/>
                </a:lnTo>
              </a:path>
            </a:pathLst>
          </a:custGeom>
          <a:ln w="38100">
            <a:solidFill>
              <a:srgbClr val="A1D3EF"/>
            </a:solidFill>
          </a:ln>
        </p:spPr>
        <p:txBody>
          <a:bodyPr wrap="square" lIns="0" tIns="0" rIns="0" bIns="0" rtlCol="0"/>
          <a:lstStyle/>
          <a:p>
            <a:endParaRPr/>
          </a:p>
        </p:txBody>
      </p:sp>
      <p:sp>
        <p:nvSpPr>
          <p:cNvPr id="18" name="object 18"/>
          <p:cNvSpPr/>
          <p:nvPr/>
        </p:nvSpPr>
        <p:spPr>
          <a:xfrm>
            <a:off x="2260531" y="4155185"/>
            <a:ext cx="3061970" cy="0"/>
          </a:xfrm>
          <a:custGeom>
            <a:avLst/>
            <a:gdLst/>
            <a:ahLst/>
            <a:cxnLst/>
            <a:rect l="l" t="t" r="r" b="b"/>
            <a:pathLst>
              <a:path w="3061970">
                <a:moveTo>
                  <a:pt x="0" y="0"/>
                </a:moveTo>
                <a:lnTo>
                  <a:pt x="3061690" y="0"/>
                </a:lnTo>
              </a:path>
            </a:pathLst>
          </a:custGeom>
          <a:ln w="38100">
            <a:solidFill>
              <a:srgbClr val="A1D3EF"/>
            </a:solidFill>
          </a:ln>
        </p:spPr>
        <p:txBody>
          <a:bodyPr wrap="square" lIns="0" tIns="0" rIns="0" bIns="0" rtlCol="0"/>
          <a:lstStyle/>
          <a:p>
            <a:endParaRPr/>
          </a:p>
        </p:txBody>
      </p:sp>
      <p:sp>
        <p:nvSpPr>
          <p:cNvPr id="19" name="object 19"/>
          <p:cNvSpPr/>
          <p:nvPr/>
        </p:nvSpPr>
        <p:spPr>
          <a:xfrm>
            <a:off x="5207923" y="4088504"/>
            <a:ext cx="114300" cy="133350"/>
          </a:xfrm>
          <a:custGeom>
            <a:avLst/>
            <a:gdLst/>
            <a:ahLst/>
            <a:cxnLst/>
            <a:rect l="l" t="t" r="r" b="b"/>
            <a:pathLst>
              <a:path w="114300" h="133350">
                <a:moveTo>
                  <a:pt x="0" y="0"/>
                </a:moveTo>
                <a:lnTo>
                  <a:pt x="114300" y="66675"/>
                </a:lnTo>
                <a:lnTo>
                  <a:pt x="0" y="133350"/>
                </a:lnTo>
              </a:path>
            </a:pathLst>
          </a:custGeom>
          <a:ln w="38100">
            <a:solidFill>
              <a:srgbClr val="A1D3EF"/>
            </a:solidFill>
          </a:ln>
        </p:spPr>
        <p:txBody>
          <a:bodyPr wrap="square" lIns="0" tIns="0" rIns="0" bIns="0" rtlCol="0"/>
          <a:lstStyle/>
          <a:p>
            <a:endParaRPr/>
          </a:p>
        </p:txBody>
      </p:sp>
      <p:sp>
        <p:nvSpPr>
          <p:cNvPr id="20" name="object 20"/>
          <p:cNvSpPr/>
          <p:nvPr/>
        </p:nvSpPr>
        <p:spPr>
          <a:xfrm>
            <a:off x="2862511" y="4967478"/>
            <a:ext cx="1876425" cy="0"/>
          </a:xfrm>
          <a:custGeom>
            <a:avLst/>
            <a:gdLst/>
            <a:ahLst/>
            <a:cxnLst/>
            <a:rect l="l" t="t" r="r" b="b"/>
            <a:pathLst>
              <a:path w="1876425">
                <a:moveTo>
                  <a:pt x="0" y="0"/>
                </a:moveTo>
                <a:lnTo>
                  <a:pt x="1876272" y="0"/>
                </a:lnTo>
              </a:path>
            </a:pathLst>
          </a:custGeom>
          <a:ln w="38100">
            <a:solidFill>
              <a:srgbClr val="A1D3EF"/>
            </a:solidFill>
          </a:ln>
        </p:spPr>
        <p:txBody>
          <a:bodyPr wrap="square" lIns="0" tIns="0" rIns="0" bIns="0" rtlCol="0"/>
          <a:lstStyle/>
          <a:p>
            <a:endParaRPr/>
          </a:p>
        </p:txBody>
      </p:sp>
      <p:sp>
        <p:nvSpPr>
          <p:cNvPr id="21" name="object 21"/>
          <p:cNvSpPr/>
          <p:nvPr/>
        </p:nvSpPr>
        <p:spPr>
          <a:xfrm>
            <a:off x="4624477" y="4900796"/>
            <a:ext cx="114300" cy="133350"/>
          </a:xfrm>
          <a:custGeom>
            <a:avLst/>
            <a:gdLst/>
            <a:ahLst/>
            <a:cxnLst/>
            <a:rect l="l" t="t" r="r" b="b"/>
            <a:pathLst>
              <a:path w="114300" h="133350">
                <a:moveTo>
                  <a:pt x="12" y="0"/>
                </a:moveTo>
                <a:lnTo>
                  <a:pt x="114312" y="66675"/>
                </a:lnTo>
                <a:lnTo>
                  <a:pt x="0" y="133350"/>
                </a:lnTo>
              </a:path>
            </a:pathLst>
          </a:custGeom>
          <a:ln w="38100">
            <a:solidFill>
              <a:srgbClr val="A1D3EF"/>
            </a:solidFill>
          </a:ln>
        </p:spPr>
        <p:txBody>
          <a:bodyPr wrap="square" lIns="0" tIns="0" rIns="0" bIns="0" rtlCol="0"/>
          <a:lstStyle/>
          <a:p>
            <a:endParaRPr/>
          </a:p>
        </p:txBody>
      </p:sp>
      <p:sp>
        <p:nvSpPr>
          <p:cNvPr id="22" name="object 22"/>
          <p:cNvSpPr/>
          <p:nvPr/>
        </p:nvSpPr>
        <p:spPr>
          <a:xfrm>
            <a:off x="3690043" y="5526785"/>
            <a:ext cx="240665" cy="0"/>
          </a:xfrm>
          <a:custGeom>
            <a:avLst/>
            <a:gdLst/>
            <a:ahLst/>
            <a:cxnLst/>
            <a:rect l="l" t="t" r="r" b="b"/>
            <a:pathLst>
              <a:path w="240664">
                <a:moveTo>
                  <a:pt x="0" y="0"/>
                </a:moveTo>
                <a:lnTo>
                  <a:pt x="240106" y="0"/>
                </a:lnTo>
              </a:path>
            </a:pathLst>
          </a:custGeom>
          <a:ln w="38100">
            <a:solidFill>
              <a:srgbClr val="A1D3EF"/>
            </a:solidFill>
          </a:ln>
        </p:spPr>
        <p:txBody>
          <a:bodyPr wrap="square" lIns="0" tIns="0" rIns="0" bIns="0" rtlCol="0"/>
          <a:lstStyle/>
          <a:p>
            <a:endParaRPr/>
          </a:p>
        </p:txBody>
      </p:sp>
      <p:sp>
        <p:nvSpPr>
          <p:cNvPr id="23" name="object 23"/>
          <p:cNvSpPr/>
          <p:nvPr/>
        </p:nvSpPr>
        <p:spPr>
          <a:xfrm>
            <a:off x="3815845" y="5460104"/>
            <a:ext cx="114300" cy="133350"/>
          </a:xfrm>
          <a:custGeom>
            <a:avLst/>
            <a:gdLst/>
            <a:ahLst/>
            <a:cxnLst/>
            <a:rect l="l" t="t" r="r" b="b"/>
            <a:pathLst>
              <a:path w="114300" h="133350">
                <a:moveTo>
                  <a:pt x="12" y="0"/>
                </a:moveTo>
                <a:lnTo>
                  <a:pt x="114312" y="66674"/>
                </a:lnTo>
                <a:lnTo>
                  <a:pt x="0" y="133349"/>
                </a:lnTo>
              </a:path>
            </a:pathLst>
          </a:custGeom>
          <a:ln w="38100">
            <a:solidFill>
              <a:srgbClr val="A1D3EF"/>
            </a:solidFill>
          </a:ln>
        </p:spPr>
        <p:txBody>
          <a:bodyPr wrap="square" lIns="0" tIns="0" rIns="0" bIns="0" rtlCol="0"/>
          <a:lstStyle/>
          <a:p>
            <a:endParaRPr/>
          </a:p>
        </p:txBody>
      </p:sp>
      <p:sp>
        <p:nvSpPr>
          <p:cNvPr id="24" name="object 24"/>
          <p:cNvSpPr/>
          <p:nvPr/>
        </p:nvSpPr>
        <p:spPr>
          <a:xfrm>
            <a:off x="3041581" y="2948939"/>
            <a:ext cx="1536700" cy="1432560"/>
          </a:xfrm>
          <a:custGeom>
            <a:avLst/>
            <a:gdLst/>
            <a:ahLst/>
            <a:cxnLst/>
            <a:rect l="l" t="t" r="r" b="b"/>
            <a:pathLst>
              <a:path w="1536700" h="1432560">
                <a:moveTo>
                  <a:pt x="768096" y="0"/>
                </a:moveTo>
                <a:lnTo>
                  <a:pt x="717593" y="1523"/>
                </a:lnTo>
                <a:lnTo>
                  <a:pt x="667963" y="6031"/>
                </a:lnTo>
                <a:lnTo>
                  <a:pt x="619307" y="13428"/>
                </a:lnTo>
                <a:lnTo>
                  <a:pt x="571725" y="23622"/>
                </a:lnTo>
                <a:lnTo>
                  <a:pt x="525319" y="36516"/>
                </a:lnTo>
                <a:lnTo>
                  <a:pt x="480190" y="52017"/>
                </a:lnTo>
                <a:lnTo>
                  <a:pt x="436439" y="70030"/>
                </a:lnTo>
                <a:lnTo>
                  <a:pt x="394168" y="90461"/>
                </a:lnTo>
                <a:lnTo>
                  <a:pt x="353477" y="113216"/>
                </a:lnTo>
                <a:lnTo>
                  <a:pt x="314469" y="138199"/>
                </a:lnTo>
                <a:lnTo>
                  <a:pt x="277244" y="165318"/>
                </a:lnTo>
                <a:lnTo>
                  <a:pt x="241903" y="194477"/>
                </a:lnTo>
                <a:lnTo>
                  <a:pt x="208547" y="225582"/>
                </a:lnTo>
                <a:lnTo>
                  <a:pt x="177279" y="258539"/>
                </a:lnTo>
                <a:lnTo>
                  <a:pt x="148198" y="293253"/>
                </a:lnTo>
                <a:lnTo>
                  <a:pt x="121407" y="329630"/>
                </a:lnTo>
                <a:lnTo>
                  <a:pt x="97006" y="367575"/>
                </a:lnTo>
                <a:lnTo>
                  <a:pt x="75097" y="406995"/>
                </a:lnTo>
                <a:lnTo>
                  <a:pt x="55780" y="447794"/>
                </a:lnTo>
                <a:lnTo>
                  <a:pt x="39158" y="489879"/>
                </a:lnTo>
                <a:lnTo>
                  <a:pt x="25331" y="533155"/>
                </a:lnTo>
                <a:lnTo>
                  <a:pt x="14400" y="577527"/>
                </a:lnTo>
                <a:lnTo>
                  <a:pt x="6467" y="622901"/>
                </a:lnTo>
                <a:lnTo>
                  <a:pt x="1633" y="669184"/>
                </a:lnTo>
                <a:lnTo>
                  <a:pt x="0" y="716280"/>
                </a:lnTo>
                <a:lnTo>
                  <a:pt x="1633" y="763375"/>
                </a:lnTo>
                <a:lnTo>
                  <a:pt x="6467" y="809658"/>
                </a:lnTo>
                <a:lnTo>
                  <a:pt x="14400" y="855032"/>
                </a:lnTo>
                <a:lnTo>
                  <a:pt x="25331" y="899404"/>
                </a:lnTo>
                <a:lnTo>
                  <a:pt x="39158" y="942680"/>
                </a:lnTo>
                <a:lnTo>
                  <a:pt x="55780" y="984765"/>
                </a:lnTo>
                <a:lnTo>
                  <a:pt x="75097" y="1025564"/>
                </a:lnTo>
                <a:lnTo>
                  <a:pt x="97006" y="1064984"/>
                </a:lnTo>
                <a:lnTo>
                  <a:pt x="121407" y="1102929"/>
                </a:lnTo>
                <a:lnTo>
                  <a:pt x="148198" y="1139306"/>
                </a:lnTo>
                <a:lnTo>
                  <a:pt x="177279" y="1174020"/>
                </a:lnTo>
                <a:lnTo>
                  <a:pt x="208547" y="1206977"/>
                </a:lnTo>
                <a:lnTo>
                  <a:pt x="241903" y="1238082"/>
                </a:lnTo>
                <a:lnTo>
                  <a:pt x="277244" y="1267241"/>
                </a:lnTo>
                <a:lnTo>
                  <a:pt x="314469" y="1294360"/>
                </a:lnTo>
                <a:lnTo>
                  <a:pt x="353477" y="1319343"/>
                </a:lnTo>
                <a:lnTo>
                  <a:pt x="394168" y="1342098"/>
                </a:lnTo>
                <a:lnTo>
                  <a:pt x="436439" y="1362529"/>
                </a:lnTo>
                <a:lnTo>
                  <a:pt x="480190" y="1380542"/>
                </a:lnTo>
                <a:lnTo>
                  <a:pt x="525319" y="1396043"/>
                </a:lnTo>
                <a:lnTo>
                  <a:pt x="571725" y="1408937"/>
                </a:lnTo>
                <a:lnTo>
                  <a:pt x="619307" y="1419131"/>
                </a:lnTo>
                <a:lnTo>
                  <a:pt x="667963" y="1426528"/>
                </a:lnTo>
                <a:lnTo>
                  <a:pt x="717593" y="1431036"/>
                </a:lnTo>
                <a:lnTo>
                  <a:pt x="768096" y="1432560"/>
                </a:lnTo>
                <a:lnTo>
                  <a:pt x="818598" y="1431036"/>
                </a:lnTo>
                <a:lnTo>
                  <a:pt x="868228" y="1426528"/>
                </a:lnTo>
                <a:lnTo>
                  <a:pt x="916884" y="1419131"/>
                </a:lnTo>
                <a:lnTo>
                  <a:pt x="964466" y="1408937"/>
                </a:lnTo>
                <a:lnTo>
                  <a:pt x="1010872" y="1396043"/>
                </a:lnTo>
                <a:lnTo>
                  <a:pt x="1056001" y="1380542"/>
                </a:lnTo>
                <a:lnTo>
                  <a:pt x="1099752" y="1362529"/>
                </a:lnTo>
                <a:lnTo>
                  <a:pt x="1142023" y="1342098"/>
                </a:lnTo>
                <a:lnTo>
                  <a:pt x="1182714" y="1319343"/>
                </a:lnTo>
                <a:lnTo>
                  <a:pt x="1221722" y="1294360"/>
                </a:lnTo>
                <a:lnTo>
                  <a:pt x="1258947" y="1267241"/>
                </a:lnTo>
                <a:lnTo>
                  <a:pt x="1294288" y="1238082"/>
                </a:lnTo>
                <a:lnTo>
                  <a:pt x="1327644" y="1206977"/>
                </a:lnTo>
                <a:lnTo>
                  <a:pt x="1358912" y="1174020"/>
                </a:lnTo>
                <a:lnTo>
                  <a:pt x="1387993" y="1139306"/>
                </a:lnTo>
                <a:lnTo>
                  <a:pt x="1414784" y="1102929"/>
                </a:lnTo>
                <a:lnTo>
                  <a:pt x="1439185" y="1064984"/>
                </a:lnTo>
                <a:lnTo>
                  <a:pt x="1461094" y="1025564"/>
                </a:lnTo>
                <a:lnTo>
                  <a:pt x="1480411" y="984765"/>
                </a:lnTo>
                <a:lnTo>
                  <a:pt x="1497033" y="942680"/>
                </a:lnTo>
                <a:lnTo>
                  <a:pt x="1510860" y="899404"/>
                </a:lnTo>
                <a:lnTo>
                  <a:pt x="1521791" y="855032"/>
                </a:lnTo>
                <a:lnTo>
                  <a:pt x="1529724" y="809658"/>
                </a:lnTo>
                <a:lnTo>
                  <a:pt x="1534558" y="763375"/>
                </a:lnTo>
                <a:lnTo>
                  <a:pt x="1536192" y="716280"/>
                </a:lnTo>
                <a:lnTo>
                  <a:pt x="1534558" y="669184"/>
                </a:lnTo>
                <a:lnTo>
                  <a:pt x="1529724" y="622901"/>
                </a:lnTo>
                <a:lnTo>
                  <a:pt x="1521791" y="577527"/>
                </a:lnTo>
                <a:lnTo>
                  <a:pt x="1510860" y="533155"/>
                </a:lnTo>
                <a:lnTo>
                  <a:pt x="1497033" y="489879"/>
                </a:lnTo>
                <a:lnTo>
                  <a:pt x="1480411" y="447794"/>
                </a:lnTo>
                <a:lnTo>
                  <a:pt x="1461094" y="406995"/>
                </a:lnTo>
                <a:lnTo>
                  <a:pt x="1439185" y="367575"/>
                </a:lnTo>
                <a:lnTo>
                  <a:pt x="1414784" y="329630"/>
                </a:lnTo>
                <a:lnTo>
                  <a:pt x="1387993" y="293253"/>
                </a:lnTo>
                <a:lnTo>
                  <a:pt x="1358912" y="258539"/>
                </a:lnTo>
                <a:lnTo>
                  <a:pt x="1327644" y="225582"/>
                </a:lnTo>
                <a:lnTo>
                  <a:pt x="1294288" y="194477"/>
                </a:lnTo>
                <a:lnTo>
                  <a:pt x="1258947" y="165318"/>
                </a:lnTo>
                <a:lnTo>
                  <a:pt x="1221722" y="138199"/>
                </a:lnTo>
                <a:lnTo>
                  <a:pt x="1182714" y="113216"/>
                </a:lnTo>
                <a:lnTo>
                  <a:pt x="1142023" y="90461"/>
                </a:lnTo>
                <a:lnTo>
                  <a:pt x="1099752" y="70030"/>
                </a:lnTo>
                <a:lnTo>
                  <a:pt x="1056001" y="52017"/>
                </a:lnTo>
                <a:lnTo>
                  <a:pt x="1010872" y="36516"/>
                </a:lnTo>
                <a:lnTo>
                  <a:pt x="964466" y="23622"/>
                </a:lnTo>
                <a:lnTo>
                  <a:pt x="916884" y="13428"/>
                </a:lnTo>
                <a:lnTo>
                  <a:pt x="868228" y="6031"/>
                </a:lnTo>
                <a:lnTo>
                  <a:pt x="818598" y="1523"/>
                </a:lnTo>
                <a:lnTo>
                  <a:pt x="768096" y="0"/>
                </a:lnTo>
                <a:close/>
              </a:path>
            </a:pathLst>
          </a:custGeom>
          <a:solidFill>
            <a:schemeClr val="accent1">
              <a:lumMod val="75000"/>
            </a:schemeClr>
          </a:solidFill>
        </p:spPr>
        <p:txBody>
          <a:bodyPr wrap="square" lIns="0" tIns="0" rIns="0" bIns="0" rtlCol="0"/>
          <a:lstStyle/>
          <a:p>
            <a:endParaRPr/>
          </a:p>
        </p:txBody>
      </p:sp>
      <p:sp>
        <p:nvSpPr>
          <p:cNvPr id="25" name="object 25"/>
          <p:cNvSpPr txBox="1"/>
          <p:nvPr/>
        </p:nvSpPr>
        <p:spPr>
          <a:xfrm>
            <a:off x="3351045" y="3389645"/>
            <a:ext cx="916940" cy="555625"/>
          </a:xfrm>
          <a:prstGeom prst="rect">
            <a:avLst/>
          </a:prstGeom>
        </p:spPr>
        <p:txBody>
          <a:bodyPr vert="horz" wrap="square" lIns="0" tIns="0" rIns="0" bIns="0" rtlCol="0">
            <a:spAutoFit/>
          </a:bodyPr>
          <a:lstStyle/>
          <a:p>
            <a:pPr marL="12700" marR="5080" indent="73025">
              <a:lnSpc>
                <a:spcPct val="100000"/>
              </a:lnSpc>
            </a:pPr>
            <a:r>
              <a:rPr sz="1800" spc="-5" dirty="0">
                <a:solidFill>
                  <a:srgbClr val="FFFFFF"/>
                </a:solidFill>
                <a:latin typeface="Verdana"/>
                <a:cs typeface="Verdana"/>
              </a:rPr>
              <a:t>Future  </a:t>
            </a:r>
            <a:r>
              <a:rPr sz="1800" dirty="0">
                <a:solidFill>
                  <a:srgbClr val="FFFFFF"/>
                </a:solidFill>
                <a:latin typeface="Verdana"/>
                <a:cs typeface="Verdana"/>
              </a:rPr>
              <a:t>Ou</a:t>
            </a:r>
            <a:r>
              <a:rPr sz="1800" spc="-5" dirty="0">
                <a:solidFill>
                  <a:srgbClr val="FFFFFF"/>
                </a:solidFill>
                <a:latin typeface="Verdana"/>
                <a:cs typeface="Verdana"/>
              </a:rPr>
              <a:t>t</a:t>
            </a:r>
            <a:r>
              <a:rPr sz="1800" spc="0" dirty="0">
                <a:solidFill>
                  <a:srgbClr val="FFFFFF"/>
                </a:solidFill>
                <a:latin typeface="Verdana"/>
                <a:cs typeface="Verdana"/>
              </a:rPr>
              <a:t>l</a:t>
            </a:r>
            <a:r>
              <a:rPr sz="1800" dirty="0">
                <a:solidFill>
                  <a:srgbClr val="FFFFFF"/>
                </a:solidFill>
                <a:latin typeface="Verdana"/>
                <a:cs typeface="Verdana"/>
              </a:rPr>
              <a:t>ook</a:t>
            </a:r>
            <a:endParaRPr sz="1800">
              <a:latin typeface="Verdana"/>
              <a:cs typeface="Verdana"/>
            </a:endParaRPr>
          </a:p>
        </p:txBody>
      </p:sp>
      <p:sp>
        <p:nvSpPr>
          <p:cNvPr id="26" name="object 26"/>
          <p:cNvSpPr/>
          <p:nvPr/>
        </p:nvSpPr>
        <p:spPr>
          <a:xfrm>
            <a:off x="7275254" y="3678935"/>
            <a:ext cx="1862327" cy="2615183"/>
          </a:xfrm>
          <a:prstGeom prst="rect">
            <a:avLst/>
          </a:prstGeom>
          <a:blipFill>
            <a:blip r:embed="rId3" cstate="print"/>
            <a:stretch>
              <a:fillRect/>
            </a:stretch>
          </a:blipFill>
        </p:spPr>
        <p:txBody>
          <a:bodyPr wrap="square" lIns="0" tIns="0" rIns="0" bIns="0" rtlCol="0"/>
          <a:lstStyle/>
          <a:p>
            <a:endParaRPr/>
          </a:p>
        </p:txBody>
      </p:sp>
      <p:sp>
        <p:nvSpPr>
          <p:cNvPr id="27" name="object 27"/>
          <p:cNvSpPr/>
          <p:nvPr/>
        </p:nvSpPr>
        <p:spPr>
          <a:xfrm>
            <a:off x="7336975" y="3720852"/>
            <a:ext cx="1739264" cy="2491740"/>
          </a:xfrm>
          <a:custGeom>
            <a:avLst/>
            <a:gdLst/>
            <a:ahLst/>
            <a:cxnLst/>
            <a:rect l="l" t="t" r="r" b="b"/>
            <a:pathLst>
              <a:path w="1739265" h="2491740">
                <a:moveTo>
                  <a:pt x="1449057" y="0"/>
                </a:moveTo>
                <a:lnTo>
                  <a:pt x="289814" y="0"/>
                </a:lnTo>
                <a:lnTo>
                  <a:pt x="242805" y="3793"/>
                </a:lnTo>
                <a:lnTo>
                  <a:pt x="198211" y="14775"/>
                </a:lnTo>
                <a:lnTo>
                  <a:pt x="156628" y="32348"/>
                </a:lnTo>
                <a:lnTo>
                  <a:pt x="118654" y="55917"/>
                </a:lnTo>
                <a:lnTo>
                  <a:pt x="84885" y="84885"/>
                </a:lnTo>
                <a:lnTo>
                  <a:pt x="55917" y="118654"/>
                </a:lnTo>
                <a:lnTo>
                  <a:pt x="32348" y="156628"/>
                </a:lnTo>
                <a:lnTo>
                  <a:pt x="14775" y="198211"/>
                </a:lnTo>
                <a:lnTo>
                  <a:pt x="3793" y="242805"/>
                </a:lnTo>
                <a:lnTo>
                  <a:pt x="0" y="289813"/>
                </a:lnTo>
                <a:lnTo>
                  <a:pt x="0" y="2201913"/>
                </a:lnTo>
                <a:lnTo>
                  <a:pt x="3793" y="2248922"/>
                </a:lnTo>
                <a:lnTo>
                  <a:pt x="14775" y="2293517"/>
                </a:lnTo>
                <a:lnTo>
                  <a:pt x="32348" y="2335101"/>
                </a:lnTo>
                <a:lnTo>
                  <a:pt x="55917" y="2373077"/>
                </a:lnTo>
                <a:lnTo>
                  <a:pt x="84885" y="2406848"/>
                </a:lnTo>
                <a:lnTo>
                  <a:pt x="118654" y="2435817"/>
                </a:lnTo>
                <a:lnTo>
                  <a:pt x="156628" y="2459388"/>
                </a:lnTo>
                <a:lnTo>
                  <a:pt x="198211" y="2476963"/>
                </a:lnTo>
                <a:lnTo>
                  <a:pt x="242805" y="2487946"/>
                </a:lnTo>
                <a:lnTo>
                  <a:pt x="289814" y="2491740"/>
                </a:lnTo>
                <a:lnTo>
                  <a:pt x="1449057" y="2491740"/>
                </a:lnTo>
                <a:lnTo>
                  <a:pt x="1496069" y="2487946"/>
                </a:lnTo>
                <a:lnTo>
                  <a:pt x="1540666" y="2476963"/>
                </a:lnTo>
                <a:lnTo>
                  <a:pt x="1582251" y="2459388"/>
                </a:lnTo>
                <a:lnTo>
                  <a:pt x="1620226" y="2435817"/>
                </a:lnTo>
                <a:lnTo>
                  <a:pt x="1653997" y="2406848"/>
                </a:lnTo>
                <a:lnTo>
                  <a:pt x="1682965" y="2373077"/>
                </a:lnTo>
                <a:lnTo>
                  <a:pt x="1706534" y="2335101"/>
                </a:lnTo>
                <a:lnTo>
                  <a:pt x="1724108" y="2293517"/>
                </a:lnTo>
                <a:lnTo>
                  <a:pt x="1735090" y="2248922"/>
                </a:lnTo>
                <a:lnTo>
                  <a:pt x="1738883" y="2201913"/>
                </a:lnTo>
                <a:lnTo>
                  <a:pt x="1738883" y="289813"/>
                </a:lnTo>
                <a:lnTo>
                  <a:pt x="1735090" y="242805"/>
                </a:lnTo>
                <a:lnTo>
                  <a:pt x="1724108" y="198211"/>
                </a:lnTo>
                <a:lnTo>
                  <a:pt x="1706534" y="156628"/>
                </a:lnTo>
                <a:lnTo>
                  <a:pt x="1682965" y="118654"/>
                </a:lnTo>
                <a:lnTo>
                  <a:pt x="1653997" y="84885"/>
                </a:lnTo>
                <a:lnTo>
                  <a:pt x="1620226" y="55917"/>
                </a:lnTo>
                <a:lnTo>
                  <a:pt x="1582251" y="32348"/>
                </a:lnTo>
                <a:lnTo>
                  <a:pt x="1540666" y="14775"/>
                </a:lnTo>
                <a:lnTo>
                  <a:pt x="1496069" y="3793"/>
                </a:lnTo>
                <a:lnTo>
                  <a:pt x="1449057" y="0"/>
                </a:lnTo>
                <a:close/>
              </a:path>
            </a:pathLst>
          </a:custGeom>
          <a:solidFill>
            <a:schemeClr val="accent1">
              <a:lumMod val="75000"/>
            </a:schemeClr>
          </a:solidFill>
        </p:spPr>
        <p:txBody>
          <a:bodyPr wrap="square" lIns="0" tIns="0" rIns="0" bIns="0" rtlCol="0"/>
          <a:lstStyle/>
          <a:p>
            <a:endParaRPr u="sng" dirty="0"/>
          </a:p>
        </p:txBody>
      </p:sp>
      <p:sp>
        <p:nvSpPr>
          <p:cNvPr id="28" name="object 28"/>
          <p:cNvSpPr/>
          <p:nvPr/>
        </p:nvSpPr>
        <p:spPr>
          <a:xfrm>
            <a:off x="7336975" y="3720852"/>
            <a:ext cx="1739264" cy="2491740"/>
          </a:xfrm>
          <a:custGeom>
            <a:avLst/>
            <a:gdLst/>
            <a:ahLst/>
            <a:cxnLst/>
            <a:rect l="l" t="t" r="r" b="b"/>
            <a:pathLst>
              <a:path w="1739265" h="2491740">
                <a:moveTo>
                  <a:pt x="0" y="289813"/>
                </a:moveTo>
                <a:lnTo>
                  <a:pt x="3793" y="242805"/>
                </a:lnTo>
                <a:lnTo>
                  <a:pt x="14775" y="198211"/>
                </a:lnTo>
                <a:lnTo>
                  <a:pt x="32348" y="156628"/>
                </a:lnTo>
                <a:lnTo>
                  <a:pt x="55917" y="118654"/>
                </a:lnTo>
                <a:lnTo>
                  <a:pt x="84885" y="84885"/>
                </a:lnTo>
                <a:lnTo>
                  <a:pt x="118654" y="55917"/>
                </a:lnTo>
                <a:lnTo>
                  <a:pt x="156628" y="32348"/>
                </a:lnTo>
                <a:lnTo>
                  <a:pt x="198211" y="14775"/>
                </a:lnTo>
                <a:lnTo>
                  <a:pt x="242805" y="3793"/>
                </a:lnTo>
                <a:lnTo>
                  <a:pt x="289814" y="0"/>
                </a:lnTo>
                <a:lnTo>
                  <a:pt x="1449057" y="0"/>
                </a:lnTo>
                <a:lnTo>
                  <a:pt x="1496069" y="3793"/>
                </a:lnTo>
                <a:lnTo>
                  <a:pt x="1540666" y="14775"/>
                </a:lnTo>
                <a:lnTo>
                  <a:pt x="1582251" y="32348"/>
                </a:lnTo>
                <a:lnTo>
                  <a:pt x="1620226" y="55917"/>
                </a:lnTo>
                <a:lnTo>
                  <a:pt x="1653997" y="84885"/>
                </a:lnTo>
                <a:lnTo>
                  <a:pt x="1682965" y="118654"/>
                </a:lnTo>
                <a:lnTo>
                  <a:pt x="1706534" y="156628"/>
                </a:lnTo>
                <a:lnTo>
                  <a:pt x="1724108" y="198211"/>
                </a:lnTo>
                <a:lnTo>
                  <a:pt x="1735090" y="242805"/>
                </a:lnTo>
                <a:lnTo>
                  <a:pt x="1738883" y="289813"/>
                </a:lnTo>
                <a:lnTo>
                  <a:pt x="1738883" y="2201913"/>
                </a:lnTo>
                <a:lnTo>
                  <a:pt x="1735090" y="2248922"/>
                </a:lnTo>
                <a:lnTo>
                  <a:pt x="1724108" y="2293517"/>
                </a:lnTo>
                <a:lnTo>
                  <a:pt x="1706534" y="2335101"/>
                </a:lnTo>
                <a:lnTo>
                  <a:pt x="1682965" y="2373077"/>
                </a:lnTo>
                <a:lnTo>
                  <a:pt x="1653997" y="2406848"/>
                </a:lnTo>
                <a:lnTo>
                  <a:pt x="1620226" y="2435817"/>
                </a:lnTo>
                <a:lnTo>
                  <a:pt x="1582251" y="2459388"/>
                </a:lnTo>
                <a:lnTo>
                  <a:pt x="1540666" y="2476963"/>
                </a:lnTo>
                <a:lnTo>
                  <a:pt x="1496069" y="2487946"/>
                </a:lnTo>
                <a:lnTo>
                  <a:pt x="1449057" y="2491740"/>
                </a:lnTo>
                <a:lnTo>
                  <a:pt x="289814" y="2491740"/>
                </a:lnTo>
                <a:lnTo>
                  <a:pt x="242805" y="2487946"/>
                </a:lnTo>
                <a:lnTo>
                  <a:pt x="198211" y="2476963"/>
                </a:lnTo>
                <a:lnTo>
                  <a:pt x="156628" y="2459388"/>
                </a:lnTo>
                <a:lnTo>
                  <a:pt x="118654" y="2435817"/>
                </a:lnTo>
                <a:lnTo>
                  <a:pt x="84885" y="2406848"/>
                </a:lnTo>
                <a:lnTo>
                  <a:pt x="55917" y="2373077"/>
                </a:lnTo>
                <a:lnTo>
                  <a:pt x="32348" y="2335101"/>
                </a:lnTo>
                <a:lnTo>
                  <a:pt x="14775" y="2293517"/>
                </a:lnTo>
                <a:lnTo>
                  <a:pt x="3793" y="2248922"/>
                </a:lnTo>
                <a:lnTo>
                  <a:pt x="0" y="2201913"/>
                </a:lnTo>
                <a:lnTo>
                  <a:pt x="0" y="289813"/>
                </a:lnTo>
                <a:close/>
              </a:path>
            </a:pathLst>
          </a:custGeom>
          <a:ln w="38100">
            <a:solidFill>
              <a:srgbClr val="FFFFFF"/>
            </a:solidFill>
          </a:ln>
        </p:spPr>
        <p:txBody>
          <a:bodyPr wrap="square" lIns="0" tIns="0" rIns="0" bIns="0" rtlCol="0"/>
          <a:lstStyle/>
          <a:p>
            <a:endParaRPr/>
          </a:p>
        </p:txBody>
      </p:sp>
      <p:sp>
        <p:nvSpPr>
          <p:cNvPr id="29" name="object 29"/>
          <p:cNvSpPr txBox="1"/>
          <p:nvPr/>
        </p:nvSpPr>
        <p:spPr>
          <a:xfrm>
            <a:off x="7456513" y="4141876"/>
            <a:ext cx="1497330" cy="1654810"/>
          </a:xfrm>
          <a:prstGeom prst="rect">
            <a:avLst/>
          </a:prstGeom>
        </p:spPr>
        <p:txBody>
          <a:bodyPr vert="horz" wrap="square" lIns="0" tIns="0" rIns="0" bIns="0" rtlCol="0">
            <a:spAutoFit/>
          </a:bodyPr>
          <a:lstStyle/>
          <a:p>
            <a:pPr marL="12065" marR="5080" indent="-1270" algn="ctr">
              <a:lnSpc>
                <a:spcPct val="100000"/>
              </a:lnSpc>
            </a:pPr>
            <a:r>
              <a:rPr sz="1200" spc="-5" dirty="0">
                <a:solidFill>
                  <a:srgbClr val="FFFFFF"/>
                </a:solidFill>
                <a:latin typeface="Verdana"/>
                <a:cs typeface="Verdana"/>
              </a:rPr>
              <a:t>Investments </a:t>
            </a:r>
            <a:r>
              <a:rPr sz="1200" spc="-10" dirty="0">
                <a:solidFill>
                  <a:srgbClr val="FFFFFF"/>
                </a:solidFill>
                <a:latin typeface="Verdana"/>
                <a:cs typeface="Verdana"/>
              </a:rPr>
              <a:t>in  </a:t>
            </a:r>
            <a:r>
              <a:rPr sz="1200" spc="-5" dirty="0">
                <a:solidFill>
                  <a:srgbClr val="FFFFFF"/>
                </a:solidFill>
                <a:latin typeface="Verdana"/>
                <a:cs typeface="Verdana"/>
              </a:rPr>
              <a:t>development  planning reduce  voluntary and </a:t>
            </a:r>
            <a:r>
              <a:rPr sz="1200" spc="-10" dirty="0">
                <a:solidFill>
                  <a:srgbClr val="FFFFFF"/>
                </a:solidFill>
                <a:latin typeface="Verdana"/>
                <a:cs typeface="Verdana"/>
              </a:rPr>
              <a:t>high  </a:t>
            </a:r>
            <a:r>
              <a:rPr sz="1200" spc="-5" dirty="0">
                <a:solidFill>
                  <a:srgbClr val="FFFFFF"/>
                </a:solidFill>
                <a:latin typeface="Verdana"/>
                <a:cs typeface="Verdana"/>
              </a:rPr>
              <a:t>performer</a:t>
            </a:r>
            <a:r>
              <a:rPr sz="1200" spc="-80" dirty="0">
                <a:solidFill>
                  <a:srgbClr val="FFFFFF"/>
                </a:solidFill>
                <a:latin typeface="Verdana"/>
                <a:cs typeface="Verdana"/>
              </a:rPr>
              <a:t> </a:t>
            </a:r>
            <a:r>
              <a:rPr sz="1200" spc="-5" dirty="0">
                <a:solidFill>
                  <a:srgbClr val="FFFFFF"/>
                </a:solidFill>
                <a:latin typeface="Verdana"/>
                <a:cs typeface="Verdana"/>
              </a:rPr>
              <a:t>turnover  while increasing  the </a:t>
            </a:r>
            <a:r>
              <a:rPr sz="1200" spc="-10" dirty="0">
                <a:solidFill>
                  <a:srgbClr val="FFFFFF"/>
                </a:solidFill>
                <a:latin typeface="Verdana"/>
                <a:cs typeface="Verdana"/>
              </a:rPr>
              <a:t>average  </a:t>
            </a:r>
            <a:r>
              <a:rPr sz="1200" spc="-5" dirty="0">
                <a:solidFill>
                  <a:srgbClr val="FFFFFF"/>
                </a:solidFill>
                <a:latin typeface="Verdana"/>
                <a:cs typeface="Verdana"/>
              </a:rPr>
              <a:t>revenue by  employee</a:t>
            </a:r>
            <a:r>
              <a:rPr sz="1200" spc="-7" baseline="24305" dirty="0">
                <a:solidFill>
                  <a:srgbClr val="FFFFFF"/>
                </a:solidFill>
                <a:latin typeface="Verdana"/>
                <a:cs typeface="Verdana"/>
              </a:rPr>
              <a:t>1</a:t>
            </a:r>
            <a:endParaRPr sz="1200" baseline="24305">
              <a:latin typeface="Verdana"/>
              <a:cs typeface="Verdana"/>
            </a:endParaRPr>
          </a:p>
        </p:txBody>
      </p:sp>
      <p:sp>
        <p:nvSpPr>
          <p:cNvPr id="30" name="object 30"/>
          <p:cNvSpPr txBox="1"/>
          <p:nvPr/>
        </p:nvSpPr>
        <p:spPr>
          <a:xfrm>
            <a:off x="1099652" y="6640946"/>
            <a:ext cx="3366135" cy="117475"/>
          </a:xfrm>
          <a:prstGeom prst="rect">
            <a:avLst/>
          </a:prstGeom>
        </p:spPr>
        <p:txBody>
          <a:bodyPr vert="horz" wrap="square" lIns="0" tIns="0" rIns="0" bIns="0" rtlCol="0">
            <a:spAutoFit/>
          </a:bodyPr>
          <a:lstStyle/>
          <a:p>
            <a:pPr marL="12700">
              <a:lnSpc>
                <a:spcPct val="100000"/>
              </a:lnSpc>
            </a:pPr>
            <a:r>
              <a:rPr sz="675" spc="15" baseline="24691" dirty="0">
                <a:latin typeface="Verdana"/>
                <a:cs typeface="Verdana"/>
              </a:rPr>
              <a:t>1  </a:t>
            </a:r>
            <a:r>
              <a:rPr sz="700" spc="-5" dirty="0">
                <a:latin typeface="Verdana"/>
                <a:cs typeface="Verdana"/>
              </a:rPr>
              <a:t>Source: </a:t>
            </a:r>
            <a:r>
              <a:rPr sz="700" spc="-10" dirty="0">
                <a:latin typeface="Verdana"/>
                <a:cs typeface="Verdana"/>
              </a:rPr>
              <a:t>High Impact </a:t>
            </a:r>
            <a:r>
              <a:rPr sz="700" spc="-5" dirty="0">
                <a:latin typeface="Verdana"/>
                <a:cs typeface="Verdana"/>
              </a:rPr>
              <a:t>Performance Management, Bersin by Deloitte,</a:t>
            </a:r>
            <a:r>
              <a:rPr sz="700" dirty="0">
                <a:latin typeface="Verdana"/>
                <a:cs typeface="Verdana"/>
              </a:rPr>
              <a:t> </a:t>
            </a:r>
            <a:r>
              <a:rPr sz="700" spc="-5" dirty="0">
                <a:latin typeface="Verdana"/>
                <a:cs typeface="Verdana"/>
              </a:rPr>
              <a:t>2011</a:t>
            </a:r>
            <a:endParaRPr sz="700">
              <a:latin typeface="Verdana"/>
              <a:cs typeface="Verdana"/>
            </a:endParaRPr>
          </a:p>
        </p:txBody>
      </p:sp>
      <p:sp>
        <p:nvSpPr>
          <p:cNvPr id="31" name="object 31"/>
          <p:cNvSpPr/>
          <p:nvPr/>
        </p:nvSpPr>
        <p:spPr>
          <a:xfrm>
            <a:off x="7260013" y="1004316"/>
            <a:ext cx="1862327" cy="2642615"/>
          </a:xfrm>
          <a:prstGeom prst="rect">
            <a:avLst/>
          </a:prstGeom>
          <a:blipFill>
            <a:blip r:embed="rId4" cstate="print"/>
            <a:stretch>
              <a:fillRect/>
            </a:stretch>
          </a:blipFill>
        </p:spPr>
        <p:txBody>
          <a:bodyPr wrap="square" lIns="0" tIns="0" rIns="0" bIns="0" rtlCol="0"/>
          <a:lstStyle/>
          <a:p>
            <a:endParaRPr/>
          </a:p>
        </p:txBody>
      </p:sp>
      <p:sp>
        <p:nvSpPr>
          <p:cNvPr id="32" name="object 32"/>
          <p:cNvSpPr/>
          <p:nvPr/>
        </p:nvSpPr>
        <p:spPr>
          <a:xfrm>
            <a:off x="8841201" y="1139952"/>
            <a:ext cx="275042" cy="2417063"/>
          </a:xfrm>
          <a:prstGeom prst="rect">
            <a:avLst/>
          </a:prstGeom>
          <a:blipFill>
            <a:blip r:embed="rId5" cstate="print"/>
            <a:stretch>
              <a:fillRect/>
            </a:stretch>
          </a:blipFill>
        </p:spPr>
        <p:txBody>
          <a:bodyPr wrap="square" lIns="0" tIns="0" rIns="0" bIns="0" rtlCol="0"/>
          <a:lstStyle/>
          <a:p>
            <a:endParaRPr/>
          </a:p>
        </p:txBody>
      </p:sp>
      <p:sp>
        <p:nvSpPr>
          <p:cNvPr id="33" name="object 33"/>
          <p:cNvSpPr/>
          <p:nvPr/>
        </p:nvSpPr>
        <p:spPr>
          <a:xfrm>
            <a:off x="7319449" y="1139952"/>
            <a:ext cx="221970" cy="2417063"/>
          </a:xfrm>
          <a:prstGeom prst="rect">
            <a:avLst/>
          </a:prstGeom>
          <a:blipFill>
            <a:blip r:embed="rId6" cstate="print"/>
            <a:stretch>
              <a:fillRect/>
            </a:stretch>
          </a:blipFill>
        </p:spPr>
        <p:txBody>
          <a:bodyPr wrap="square" lIns="0" tIns="0" rIns="0" bIns="0" rtlCol="0"/>
          <a:lstStyle/>
          <a:p>
            <a:endParaRPr/>
          </a:p>
        </p:txBody>
      </p:sp>
      <p:sp>
        <p:nvSpPr>
          <p:cNvPr id="34" name="object 34"/>
          <p:cNvSpPr/>
          <p:nvPr/>
        </p:nvSpPr>
        <p:spPr>
          <a:xfrm>
            <a:off x="7321735" y="1046219"/>
            <a:ext cx="1739264" cy="2519680"/>
          </a:xfrm>
          <a:custGeom>
            <a:avLst/>
            <a:gdLst/>
            <a:ahLst/>
            <a:cxnLst/>
            <a:rect l="l" t="t" r="r" b="b"/>
            <a:pathLst>
              <a:path w="1739265" h="2519679">
                <a:moveTo>
                  <a:pt x="1449057" y="0"/>
                </a:moveTo>
                <a:lnTo>
                  <a:pt x="289826" y="0"/>
                </a:lnTo>
                <a:lnTo>
                  <a:pt x="242814" y="3793"/>
                </a:lnTo>
                <a:lnTo>
                  <a:pt x="198217" y="14776"/>
                </a:lnTo>
                <a:lnTo>
                  <a:pt x="156632" y="32351"/>
                </a:lnTo>
                <a:lnTo>
                  <a:pt x="118657" y="55922"/>
                </a:lnTo>
                <a:lnTo>
                  <a:pt x="84886" y="84891"/>
                </a:lnTo>
                <a:lnTo>
                  <a:pt x="55918" y="118662"/>
                </a:lnTo>
                <a:lnTo>
                  <a:pt x="32349" y="156638"/>
                </a:lnTo>
                <a:lnTo>
                  <a:pt x="14775" y="198222"/>
                </a:lnTo>
                <a:lnTo>
                  <a:pt x="3793" y="242817"/>
                </a:lnTo>
                <a:lnTo>
                  <a:pt x="0" y="289826"/>
                </a:lnTo>
                <a:lnTo>
                  <a:pt x="0" y="2229358"/>
                </a:lnTo>
                <a:lnTo>
                  <a:pt x="3793" y="2276366"/>
                </a:lnTo>
                <a:lnTo>
                  <a:pt x="14775" y="2320960"/>
                </a:lnTo>
                <a:lnTo>
                  <a:pt x="32349" y="2362543"/>
                </a:lnTo>
                <a:lnTo>
                  <a:pt x="55918" y="2400517"/>
                </a:lnTo>
                <a:lnTo>
                  <a:pt x="84886" y="2434286"/>
                </a:lnTo>
                <a:lnTo>
                  <a:pt x="118657" y="2463254"/>
                </a:lnTo>
                <a:lnTo>
                  <a:pt x="156632" y="2486823"/>
                </a:lnTo>
                <a:lnTo>
                  <a:pt x="198217" y="2504396"/>
                </a:lnTo>
                <a:lnTo>
                  <a:pt x="242814" y="2515378"/>
                </a:lnTo>
                <a:lnTo>
                  <a:pt x="289826" y="2519172"/>
                </a:lnTo>
                <a:lnTo>
                  <a:pt x="1449057" y="2519172"/>
                </a:lnTo>
                <a:lnTo>
                  <a:pt x="1496069" y="2515378"/>
                </a:lnTo>
                <a:lnTo>
                  <a:pt x="1540666" y="2504396"/>
                </a:lnTo>
                <a:lnTo>
                  <a:pt x="1582251" y="2486823"/>
                </a:lnTo>
                <a:lnTo>
                  <a:pt x="1620226" y="2463254"/>
                </a:lnTo>
                <a:lnTo>
                  <a:pt x="1653997" y="2434286"/>
                </a:lnTo>
                <a:lnTo>
                  <a:pt x="1682965" y="2400517"/>
                </a:lnTo>
                <a:lnTo>
                  <a:pt x="1706534" y="2362543"/>
                </a:lnTo>
                <a:lnTo>
                  <a:pt x="1724108" y="2320960"/>
                </a:lnTo>
                <a:lnTo>
                  <a:pt x="1735090" y="2276366"/>
                </a:lnTo>
                <a:lnTo>
                  <a:pt x="1738883" y="2229358"/>
                </a:lnTo>
                <a:lnTo>
                  <a:pt x="1738883" y="289826"/>
                </a:lnTo>
                <a:lnTo>
                  <a:pt x="1735090" y="242817"/>
                </a:lnTo>
                <a:lnTo>
                  <a:pt x="1724108" y="198222"/>
                </a:lnTo>
                <a:lnTo>
                  <a:pt x="1706534" y="156638"/>
                </a:lnTo>
                <a:lnTo>
                  <a:pt x="1682965" y="118662"/>
                </a:lnTo>
                <a:lnTo>
                  <a:pt x="1653997" y="84891"/>
                </a:lnTo>
                <a:lnTo>
                  <a:pt x="1620226" y="55922"/>
                </a:lnTo>
                <a:lnTo>
                  <a:pt x="1582251" y="32351"/>
                </a:lnTo>
                <a:lnTo>
                  <a:pt x="1540666" y="14776"/>
                </a:lnTo>
                <a:lnTo>
                  <a:pt x="1496069" y="3793"/>
                </a:lnTo>
                <a:lnTo>
                  <a:pt x="1449057" y="0"/>
                </a:lnTo>
                <a:close/>
              </a:path>
            </a:pathLst>
          </a:custGeom>
          <a:solidFill>
            <a:srgbClr val="86BC25"/>
          </a:solidFill>
        </p:spPr>
        <p:txBody>
          <a:bodyPr wrap="square" lIns="0" tIns="0" rIns="0" bIns="0" rtlCol="0"/>
          <a:lstStyle/>
          <a:p>
            <a:endParaRPr/>
          </a:p>
        </p:txBody>
      </p:sp>
      <p:sp>
        <p:nvSpPr>
          <p:cNvPr id="35" name="object 35"/>
          <p:cNvSpPr/>
          <p:nvPr/>
        </p:nvSpPr>
        <p:spPr>
          <a:xfrm>
            <a:off x="7321735" y="1046219"/>
            <a:ext cx="1739264" cy="2519680"/>
          </a:xfrm>
          <a:custGeom>
            <a:avLst/>
            <a:gdLst/>
            <a:ahLst/>
            <a:cxnLst/>
            <a:rect l="l" t="t" r="r" b="b"/>
            <a:pathLst>
              <a:path w="1739265" h="2519679">
                <a:moveTo>
                  <a:pt x="0" y="289826"/>
                </a:moveTo>
                <a:lnTo>
                  <a:pt x="3793" y="242817"/>
                </a:lnTo>
                <a:lnTo>
                  <a:pt x="14775" y="198222"/>
                </a:lnTo>
                <a:lnTo>
                  <a:pt x="32349" y="156638"/>
                </a:lnTo>
                <a:lnTo>
                  <a:pt x="55918" y="118662"/>
                </a:lnTo>
                <a:lnTo>
                  <a:pt x="84886" y="84891"/>
                </a:lnTo>
                <a:lnTo>
                  <a:pt x="118657" y="55922"/>
                </a:lnTo>
                <a:lnTo>
                  <a:pt x="156632" y="32351"/>
                </a:lnTo>
                <a:lnTo>
                  <a:pt x="198217" y="14776"/>
                </a:lnTo>
                <a:lnTo>
                  <a:pt x="242814" y="3793"/>
                </a:lnTo>
                <a:lnTo>
                  <a:pt x="289826" y="0"/>
                </a:lnTo>
                <a:lnTo>
                  <a:pt x="1449057" y="0"/>
                </a:lnTo>
                <a:lnTo>
                  <a:pt x="1496069" y="3793"/>
                </a:lnTo>
                <a:lnTo>
                  <a:pt x="1540666" y="14776"/>
                </a:lnTo>
                <a:lnTo>
                  <a:pt x="1582251" y="32351"/>
                </a:lnTo>
                <a:lnTo>
                  <a:pt x="1620226" y="55922"/>
                </a:lnTo>
                <a:lnTo>
                  <a:pt x="1653997" y="84891"/>
                </a:lnTo>
                <a:lnTo>
                  <a:pt x="1682965" y="118662"/>
                </a:lnTo>
                <a:lnTo>
                  <a:pt x="1706534" y="156638"/>
                </a:lnTo>
                <a:lnTo>
                  <a:pt x="1724108" y="198222"/>
                </a:lnTo>
                <a:lnTo>
                  <a:pt x="1735090" y="242817"/>
                </a:lnTo>
                <a:lnTo>
                  <a:pt x="1738883" y="289826"/>
                </a:lnTo>
                <a:lnTo>
                  <a:pt x="1738883" y="2229358"/>
                </a:lnTo>
                <a:lnTo>
                  <a:pt x="1735090" y="2276366"/>
                </a:lnTo>
                <a:lnTo>
                  <a:pt x="1724108" y="2320960"/>
                </a:lnTo>
                <a:lnTo>
                  <a:pt x="1706534" y="2362543"/>
                </a:lnTo>
                <a:lnTo>
                  <a:pt x="1682965" y="2400517"/>
                </a:lnTo>
                <a:lnTo>
                  <a:pt x="1653997" y="2434286"/>
                </a:lnTo>
                <a:lnTo>
                  <a:pt x="1620226" y="2463254"/>
                </a:lnTo>
                <a:lnTo>
                  <a:pt x="1582251" y="2486823"/>
                </a:lnTo>
                <a:lnTo>
                  <a:pt x="1540666" y="2504396"/>
                </a:lnTo>
                <a:lnTo>
                  <a:pt x="1496069" y="2515378"/>
                </a:lnTo>
                <a:lnTo>
                  <a:pt x="1449057" y="2519172"/>
                </a:lnTo>
                <a:lnTo>
                  <a:pt x="289826" y="2519172"/>
                </a:lnTo>
                <a:lnTo>
                  <a:pt x="242814" y="2515378"/>
                </a:lnTo>
                <a:lnTo>
                  <a:pt x="198217" y="2504396"/>
                </a:lnTo>
                <a:lnTo>
                  <a:pt x="156632" y="2486823"/>
                </a:lnTo>
                <a:lnTo>
                  <a:pt x="118657" y="2463254"/>
                </a:lnTo>
                <a:lnTo>
                  <a:pt x="84886" y="2434286"/>
                </a:lnTo>
                <a:lnTo>
                  <a:pt x="55918" y="2400517"/>
                </a:lnTo>
                <a:lnTo>
                  <a:pt x="32349" y="2362543"/>
                </a:lnTo>
                <a:lnTo>
                  <a:pt x="14775" y="2320960"/>
                </a:lnTo>
                <a:lnTo>
                  <a:pt x="3793" y="2276366"/>
                </a:lnTo>
                <a:lnTo>
                  <a:pt x="0" y="2229358"/>
                </a:lnTo>
                <a:lnTo>
                  <a:pt x="0" y="289826"/>
                </a:lnTo>
                <a:close/>
              </a:path>
            </a:pathLst>
          </a:custGeom>
          <a:solidFill>
            <a:schemeClr val="accent1">
              <a:lumMod val="75000"/>
            </a:schemeClr>
          </a:solidFill>
          <a:ln w="38100">
            <a:solidFill>
              <a:srgbClr val="FFFFFF"/>
            </a:solidFill>
          </a:ln>
        </p:spPr>
        <p:txBody>
          <a:bodyPr wrap="square" lIns="0" tIns="0" rIns="0" bIns="0" rtlCol="0"/>
          <a:lstStyle/>
          <a:p>
            <a:endParaRPr/>
          </a:p>
        </p:txBody>
      </p:sp>
      <p:sp>
        <p:nvSpPr>
          <p:cNvPr id="36" name="object 36"/>
          <p:cNvSpPr txBox="1"/>
          <p:nvPr/>
        </p:nvSpPr>
        <p:spPr>
          <a:xfrm>
            <a:off x="7440499" y="1206205"/>
            <a:ext cx="1501775" cy="2203450"/>
          </a:xfrm>
          <a:prstGeom prst="rect">
            <a:avLst/>
          </a:prstGeom>
        </p:spPr>
        <p:txBody>
          <a:bodyPr vert="horz" wrap="square" lIns="0" tIns="0" rIns="0" bIns="0" rtlCol="0">
            <a:spAutoFit/>
          </a:bodyPr>
          <a:lstStyle/>
          <a:p>
            <a:pPr marL="12700" marR="5080" indent="-3810" algn="ctr">
              <a:lnSpc>
                <a:spcPct val="100000"/>
              </a:lnSpc>
            </a:pPr>
            <a:r>
              <a:rPr sz="1200" spc="-10" dirty="0">
                <a:solidFill>
                  <a:srgbClr val="FFFFFF"/>
                </a:solidFill>
                <a:latin typeface="Verdana"/>
                <a:cs typeface="Verdana"/>
              </a:rPr>
              <a:t>Reducing </a:t>
            </a:r>
            <a:r>
              <a:rPr sz="1200" spc="-5" dirty="0">
                <a:solidFill>
                  <a:srgbClr val="FFFFFF"/>
                </a:solidFill>
                <a:latin typeface="Verdana"/>
                <a:cs typeface="Verdana"/>
              </a:rPr>
              <a:t>the  “threat” </a:t>
            </a:r>
            <a:r>
              <a:rPr sz="1200" dirty="0">
                <a:solidFill>
                  <a:srgbClr val="FFFFFF"/>
                </a:solidFill>
                <a:latin typeface="Verdana"/>
                <a:cs typeface="Verdana"/>
              </a:rPr>
              <a:t>of  </a:t>
            </a:r>
            <a:r>
              <a:rPr sz="1200" spc="-10" dirty="0">
                <a:solidFill>
                  <a:srgbClr val="FFFFFF"/>
                </a:solidFill>
                <a:latin typeface="Verdana"/>
                <a:cs typeface="Verdana"/>
              </a:rPr>
              <a:t>evaluation involves  </a:t>
            </a:r>
            <a:r>
              <a:rPr sz="1200" spc="-5" dirty="0">
                <a:solidFill>
                  <a:srgbClr val="FFFFFF"/>
                </a:solidFill>
                <a:latin typeface="Verdana"/>
                <a:cs typeface="Verdana"/>
              </a:rPr>
              <a:t>making the  process more  </a:t>
            </a:r>
            <a:r>
              <a:rPr sz="1200" spc="5" dirty="0">
                <a:solidFill>
                  <a:srgbClr val="FFFFFF"/>
                </a:solidFill>
                <a:latin typeface="Verdana"/>
                <a:cs typeface="Verdana"/>
              </a:rPr>
              <a:t>e</a:t>
            </a:r>
            <a:r>
              <a:rPr sz="1200" spc="-10" dirty="0">
                <a:solidFill>
                  <a:srgbClr val="FFFFFF"/>
                </a:solidFill>
                <a:latin typeface="Verdana"/>
                <a:cs typeface="Verdana"/>
              </a:rPr>
              <a:t>mplo</a:t>
            </a:r>
            <a:r>
              <a:rPr sz="1200" spc="-15" dirty="0">
                <a:solidFill>
                  <a:srgbClr val="FFFFFF"/>
                </a:solidFill>
                <a:latin typeface="Verdana"/>
                <a:cs typeface="Verdana"/>
              </a:rPr>
              <a:t>y</a:t>
            </a:r>
            <a:r>
              <a:rPr sz="1200" spc="5" dirty="0">
                <a:solidFill>
                  <a:srgbClr val="FFFFFF"/>
                </a:solidFill>
                <a:latin typeface="Verdana"/>
                <a:cs typeface="Verdana"/>
              </a:rPr>
              <a:t>ee</a:t>
            </a:r>
            <a:r>
              <a:rPr sz="1200" spc="-10" dirty="0">
                <a:solidFill>
                  <a:srgbClr val="FFFFFF"/>
                </a:solidFill>
                <a:latin typeface="Verdana"/>
                <a:cs typeface="Verdana"/>
              </a:rPr>
              <a:t>-</a:t>
            </a:r>
            <a:r>
              <a:rPr sz="1200" spc="-5" dirty="0">
                <a:solidFill>
                  <a:srgbClr val="FFFFFF"/>
                </a:solidFill>
                <a:latin typeface="Verdana"/>
                <a:cs typeface="Verdana"/>
              </a:rPr>
              <a:t>c</a:t>
            </a:r>
            <a:r>
              <a:rPr sz="1200" spc="5" dirty="0">
                <a:solidFill>
                  <a:srgbClr val="FFFFFF"/>
                </a:solidFill>
                <a:latin typeface="Verdana"/>
                <a:cs typeface="Verdana"/>
              </a:rPr>
              <a:t>e</a:t>
            </a:r>
            <a:r>
              <a:rPr sz="1200" spc="-5" dirty="0">
                <a:solidFill>
                  <a:srgbClr val="FFFFFF"/>
                </a:solidFill>
                <a:latin typeface="Verdana"/>
                <a:cs typeface="Verdana"/>
              </a:rPr>
              <a:t>nt</a:t>
            </a:r>
            <a:r>
              <a:rPr sz="1200" spc="5" dirty="0">
                <a:solidFill>
                  <a:srgbClr val="FFFFFF"/>
                </a:solidFill>
                <a:latin typeface="Verdana"/>
                <a:cs typeface="Verdana"/>
              </a:rPr>
              <a:t>e</a:t>
            </a:r>
            <a:r>
              <a:rPr sz="1200" dirty="0">
                <a:solidFill>
                  <a:srgbClr val="FFFFFF"/>
                </a:solidFill>
                <a:latin typeface="Verdana"/>
                <a:cs typeface="Verdana"/>
              </a:rPr>
              <a:t>r</a:t>
            </a:r>
            <a:r>
              <a:rPr sz="1200" spc="5" dirty="0">
                <a:solidFill>
                  <a:srgbClr val="FFFFFF"/>
                </a:solidFill>
                <a:latin typeface="Verdana"/>
                <a:cs typeface="Verdana"/>
              </a:rPr>
              <a:t>ed  </a:t>
            </a:r>
            <a:r>
              <a:rPr sz="1200" spc="-5" dirty="0">
                <a:solidFill>
                  <a:srgbClr val="FFFFFF"/>
                </a:solidFill>
                <a:latin typeface="Verdana"/>
                <a:cs typeface="Verdana"/>
              </a:rPr>
              <a:t>and supportive </a:t>
            </a:r>
            <a:r>
              <a:rPr sz="1200" dirty="0">
                <a:solidFill>
                  <a:srgbClr val="FFFFFF"/>
                </a:solidFill>
                <a:latin typeface="Verdana"/>
                <a:cs typeface="Verdana"/>
              </a:rPr>
              <a:t>of  </a:t>
            </a:r>
            <a:r>
              <a:rPr sz="1200" spc="-5" dirty="0">
                <a:solidFill>
                  <a:srgbClr val="FFFFFF"/>
                </a:solidFill>
                <a:latin typeface="Verdana"/>
                <a:cs typeface="Verdana"/>
              </a:rPr>
              <a:t>their </a:t>
            </a:r>
            <a:r>
              <a:rPr sz="1200" spc="-10" dirty="0">
                <a:solidFill>
                  <a:srgbClr val="FFFFFF"/>
                </a:solidFill>
                <a:latin typeface="Verdana"/>
                <a:cs typeface="Verdana"/>
              </a:rPr>
              <a:t>aspirations,  </a:t>
            </a:r>
            <a:r>
              <a:rPr sz="1200" spc="-5" dirty="0">
                <a:solidFill>
                  <a:srgbClr val="FFFFFF"/>
                </a:solidFill>
                <a:latin typeface="Verdana"/>
                <a:cs typeface="Verdana"/>
              </a:rPr>
              <a:t>while meeting  organizational  performance  requirements</a:t>
            </a:r>
            <a:endParaRPr sz="1200">
              <a:latin typeface="Verdana"/>
              <a:cs typeface="Verdana"/>
            </a:endParaRPr>
          </a:p>
        </p:txBody>
      </p:sp>
      <p:sp>
        <p:nvSpPr>
          <p:cNvPr id="37" name="object 37"/>
          <p:cNvSpPr txBox="1">
            <a:spLocks noGrp="1"/>
          </p:cNvSpPr>
          <p:nvPr>
            <p:ph type="title" idx="4294967295"/>
          </p:nvPr>
        </p:nvSpPr>
        <p:spPr>
          <a:xfrm>
            <a:off x="754063" y="76200"/>
            <a:ext cx="8237537" cy="862013"/>
          </a:xfrm>
          <a:prstGeom prst="rect">
            <a:avLst/>
          </a:prstGeom>
        </p:spPr>
        <p:txBody>
          <a:bodyPr vert="horz" wrap="square" lIns="0" tIns="0" rIns="0" bIns="0" rtlCol="0">
            <a:spAutoFit/>
          </a:bodyPr>
          <a:lstStyle/>
          <a:p>
            <a:pPr marL="15875" algn="r">
              <a:lnSpc>
                <a:spcPct val="100000"/>
              </a:lnSpc>
            </a:pPr>
            <a:r>
              <a:rPr sz="2800" spc="-20" dirty="0" smtClean="0"/>
              <a:t>Performance </a:t>
            </a:r>
            <a:r>
              <a:rPr sz="2800" spc="-20" dirty="0"/>
              <a:t>Management </a:t>
            </a:r>
            <a:r>
              <a:rPr sz="2800" spc="-15" dirty="0"/>
              <a:t>principles </a:t>
            </a:r>
            <a:r>
              <a:rPr sz="2800" spc="-10" dirty="0"/>
              <a:t>are </a:t>
            </a:r>
            <a:r>
              <a:rPr sz="2800" spc="-15" dirty="0"/>
              <a:t>shifting</a:t>
            </a:r>
            <a:r>
              <a:rPr sz="2800" spc="-204" dirty="0"/>
              <a:t> </a:t>
            </a:r>
            <a:r>
              <a:rPr sz="2800" spc="-20" dirty="0"/>
              <a:t>dramatically</a:t>
            </a:r>
          </a:p>
        </p:txBody>
      </p:sp>
      <p:sp>
        <p:nvSpPr>
          <p:cNvPr id="38" name="object 38"/>
          <p:cNvSpPr/>
          <p:nvPr/>
        </p:nvSpPr>
        <p:spPr>
          <a:xfrm>
            <a:off x="6746425" y="1771747"/>
            <a:ext cx="513588" cy="3765862"/>
          </a:xfrm>
          <a:custGeom>
            <a:avLst/>
            <a:gdLst/>
            <a:ahLst/>
            <a:cxnLst/>
            <a:rect l="l" t="t" r="r" b="b"/>
            <a:pathLst>
              <a:path w="285114" h="5111750">
                <a:moveTo>
                  <a:pt x="0" y="0"/>
                </a:moveTo>
                <a:lnTo>
                  <a:pt x="0" y="5111496"/>
                </a:lnTo>
                <a:lnTo>
                  <a:pt x="284988" y="2555748"/>
                </a:lnTo>
                <a:lnTo>
                  <a:pt x="0" y="0"/>
                </a:lnTo>
                <a:close/>
              </a:path>
            </a:pathLst>
          </a:custGeom>
          <a:solidFill>
            <a:srgbClr val="62B5E5"/>
          </a:solidFill>
        </p:spPr>
        <p:txBody>
          <a:bodyPr wrap="square" lIns="0" tIns="0" rIns="0" bIns="0" rtlCol="0"/>
          <a:lstStyle/>
          <a:p>
            <a:endParaRPr/>
          </a:p>
        </p:txBody>
      </p:sp>
    </p:spTree>
    <p:extLst>
      <p:ext uri="{BB962C8B-B14F-4D97-AF65-F5344CB8AC3E}">
        <p14:creationId xmlns:p14="http://schemas.microsoft.com/office/powerpoint/2010/main" val="2810812909"/>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447800" y="228600"/>
            <a:ext cx="7543800" cy="1471612"/>
          </a:xfrm>
        </p:spPr>
        <p:txBody>
          <a:bodyPr>
            <a:normAutofit/>
          </a:bodyPr>
          <a:lstStyle/>
          <a:p>
            <a:pPr algn="r"/>
            <a:r>
              <a:rPr lang="en-US" sz="3800" dirty="0" smtClean="0">
                <a:solidFill>
                  <a:schemeClr val="accent5">
                    <a:lumMod val="50000"/>
                  </a:schemeClr>
                </a:solidFill>
              </a:rPr>
              <a:t>Performance Management Forms</a:t>
            </a:r>
            <a:r>
              <a:rPr lang="en-US" sz="4000" dirty="0">
                <a:solidFill>
                  <a:schemeClr val="accent5">
                    <a:lumMod val="50000"/>
                  </a:schemeClr>
                </a:solidFill>
                <a:latin typeface="Calibri"/>
              </a:rPr>
              <a:t/>
            </a:r>
            <a:br>
              <a:rPr lang="en-US" sz="4000" dirty="0">
                <a:solidFill>
                  <a:schemeClr val="accent5">
                    <a:lumMod val="50000"/>
                  </a:schemeClr>
                </a:solidFill>
                <a:latin typeface="Calibri"/>
              </a:rPr>
            </a:br>
            <a:endParaRPr lang="en-US" dirty="0">
              <a:solidFill>
                <a:schemeClr val="accent5">
                  <a:lumMod val="50000"/>
                </a:schemeClr>
              </a:solidFill>
            </a:endParaRPr>
          </a:p>
        </p:txBody>
      </p:sp>
      <p:graphicFrame>
        <p:nvGraphicFramePr>
          <p:cNvPr id="10" name="Object 9"/>
          <p:cNvGraphicFramePr>
            <a:graphicFrameLocks noChangeAspect="1"/>
          </p:cNvGraphicFramePr>
          <p:nvPr>
            <p:extLst>
              <p:ext uri="{D42A27DB-BD31-4B8C-83A1-F6EECF244321}">
                <p14:modId xmlns:p14="http://schemas.microsoft.com/office/powerpoint/2010/main" val="3182067400"/>
              </p:ext>
            </p:extLst>
          </p:nvPr>
        </p:nvGraphicFramePr>
        <p:xfrm>
          <a:off x="1143000" y="923339"/>
          <a:ext cx="3813152" cy="4935122"/>
        </p:xfrm>
        <a:graphic>
          <a:graphicData uri="http://schemas.openxmlformats.org/presentationml/2006/ole">
            <mc:AlternateContent xmlns:mc="http://schemas.openxmlformats.org/markup-compatibility/2006">
              <mc:Choice xmlns:v="urn:schemas-microsoft-com:vml" Requires="v">
                <p:oleObj spid="_x0000_s30793" name="Acrobat Document" r:id="rId3" imgW="5829233" imgH="7543775" progId="AcroExch.Document.11">
                  <p:embed/>
                </p:oleObj>
              </mc:Choice>
              <mc:Fallback>
                <p:oleObj name="Acrobat Document" r:id="rId3" imgW="5829233" imgH="7543775" progId="AcroExch.Document.11">
                  <p:embed/>
                  <p:pic>
                    <p:nvPicPr>
                      <p:cNvPr id="0" name=""/>
                      <p:cNvPicPr/>
                      <p:nvPr/>
                    </p:nvPicPr>
                    <p:blipFill>
                      <a:blip r:embed="rId4"/>
                      <a:stretch>
                        <a:fillRect/>
                      </a:stretch>
                    </p:blipFill>
                    <p:spPr>
                      <a:xfrm>
                        <a:off x="1143000" y="923339"/>
                        <a:ext cx="3813152" cy="4935122"/>
                      </a:xfrm>
                      <a:prstGeom prst="rect">
                        <a:avLst/>
                      </a:prstGeom>
                      <a:ln>
                        <a:solidFill>
                          <a:schemeClr val="tx1"/>
                        </a:solidFill>
                      </a:ln>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1324275932"/>
              </p:ext>
            </p:extLst>
          </p:nvPr>
        </p:nvGraphicFramePr>
        <p:xfrm>
          <a:off x="5306376" y="1828800"/>
          <a:ext cx="3685224" cy="4769552"/>
        </p:xfrm>
        <a:graphic>
          <a:graphicData uri="http://schemas.openxmlformats.org/presentationml/2006/ole">
            <mc:AlternateContent xmlns:mc="http://schemas.openxmlformats.org/markup-compatibility/2006">
              <mc:Choice xmlns:v="urn:schemas-microsoft-com:vml" Requires="v">
                <p:oleObj spid="_x0000_s30794" name="Acrobat Document" r:id="rId5" imgW="5829233" imgH="7543775" progId="AcroExch.Document.11">
                  <p:embed/>
                </p:oleObj>
              </mc:Choice>
              <mc:Fallback>
                <p:oleObj name="Acrobat Document" r:id="rId5" imgW="5829233" imgH="7543775" progId="AcroExch.Document.11">
                  <p:embed/>
                  <p:pic>
                    <p:nvPicPr>
                      <p:cNvPr id="0" name=""/>
                      <p:cNvPicPr/>
                      <p:nvPr/>
                    </p:nvPicPr>
                    <p:blipFill>
                      <a:blip r:embed="rId6"/>
                      <a:stretch>
                        <a:fillRect/>
                      </a:stretch>
                    </p:blipFill>
                    <p:spPr>
                      <a:xfrm>
                        <a:off x="5306376" y="1828800"/>
                        <a:ext cx="3685224" cy="4769552"/>
                      </a:xfrm>
                      <a:prstGeom prst="rect">
                        <a:avLst/>
                      </a:prstGeom>
                      <a:ln>
                        <a:solidFill>
                          <a:schemeClr val="tx1"/>
                        </a:solidFill>
                      </a:ln>
                    </p:spPr>
                  </p:pic>
                </p:oleObj>
              </mc:Fallback>
            </mc:AlternateContent>
          </a:graphicData>
        </a:graphic>
      </p:graphicFrame>
    </p:spTree>
    <p:extLst>
      <p:ext uri="{BB962C8B-B14F-4D97-AF65-F5344CB8AC3E}">
        <p14:creationId xmlns:p14="http://schemas.microsoft.com/office/powerpoint/2010/main" val="1085132735"/>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en-US" altLang="en-US" dirty="0" smtClean="0"/>
              <a:t>Performance Appraisals vs. Performance Management</a:t>
            </a:r>
            <a:endParaRPr lang="en-US" dirty="0"/>
          </a:p>
        </p:txBody>
      </p:sp>
      <p:pic>
        <p:nvPicPr>
          <p:cNvPr id="34818" name="Picture 2" descr="C:\Users\mawilson\Desktop\Pictur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2746" y="1752601"/>
            <a:ext cx="5412384" cy="36861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147017"/>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066800" y="350745"/>
            <a:ext cx="7924800" cy="1200150"/>
          </a:xfrm>
        </p:spPr>
        <p:txBody>
          <a:bodyPr>
            <a:normAutofit fontScale="90000"/>
          </a:bodyPr>
          <a:lstStyle/>
          <a:p>
            <a:pPr algn="r"/>
            <a:r>
              <a:rPr lang="en-US" sz="3800" dirty="0" smtClean="0">
                <a:latin typeface="+mj-lt"/>
              </a:rPr>
              <a:t>Changes to the Performance Evaluation Form</a:t>
            </a:r>
            <a:r>
              <a:rPr lang="en-US" sz="4000" dirty="0" smtClean="0">
                <a:latin typeface="+mj-lt"/>
              </a:rPr>
              <a:t/>
            </a:r>
            <a:br>
              <a:rPr lang="en-US" sz="4000" dirty="0" smtClean="0">
                <a:latin typeface="+mj-lt"/>
              </a:rPr>
            </a:br>
            <a:endParaRPr lang="en-US" sz="4000" dirty="0">
              <a:latin typeface="+mj-lt"/>
            </a:endParaRPr>
          </a:p>
        </p:txBody>
      </p:sp>
      <p:sp>
        <p:nvSpPr>
          <p:cNvPr id="3" name="Content Placeholder 2"/>
          <p:cNvSpPr>
            <a:spLocks noGrp="1"/>
          </p:cNvSpPr>
          <p:nvPr>
            <p:ph sz="half" idx="4294967295"/>
          </p:nvPr>
        </p:nvSpPr>
        <p:spPr>
          <a:xfrm>
            <a:off x="990600" y="1600200"/>
            <a:ext cx="7772400" cy="4953000"/>
          </a:xfrm>
        </p:spPr>
        <p:txBody>
          <a:bodyPr>
            <a:normAutofit fontScale="92500" lnSpcReduction="10000"/>
          </a:bodyPr>
          <a:lstStyle/>
          <a:p>
            <a:pPr>
              <a:buFont typeface="Wingdings" panose="05000000000000000000" pitchFamily="2" charset="2"/>
              <a:buChar char="§"/>
            </a:pPr>
            <a:r>
              <a:rPr lang="en-US" sz="3200" dirty="0" smtClean="0"/>
              <a:t>Major Components of the Performance Evaluation Form:</a:t>
            </a:r>
          </a:p>
          <a:p>
            <a:endParaRPr lang="en-US" sz="1000" dirty="0"/>
          </a:p>
          <a:p>
            <a:pPr marL="617220" lvl="1" indent="-342900"/>
            <a:r>
              <a:rPr lang="en-US" sz="2400" dirty="0" smtClean="0"/>
              <a:t>Section A: Major Job Responsibilities</a:t>
            </a:r>
          </a:p>
          <a:p>
            <a:pPr marL="864108" lvl="2" indent="-342900"/>
            <a:r>
              <a:rPr lang="en-US" sz="2000" dirty="0" smtClean="0"/>
              <a:t>Rating Scale: 3-point </a:t>
            </a:r>
          </a:p>
          <a:p>
            <a:pPr marL="617220" lvl="1" indent="-342900"/>
            <a:r>
              <a:rPr lang="en-US" sz="2400" dirty="0" smtClean="0"/>
              <a:t>Section B: Core Competencies</a:t>
            </a:r>
          </a:p>
          <a:p>
            <a:pPr marL="864108" lvl="2" indent="-342900"/>
            <a:r>
              <a:rPr lang="en-US" sz="2000" dirty="0" smtClean="0"/>
              <a:t>6 Core Competencies</a:t>
            </a:r>
          </a:p>
          <a:p>
            <a:pPr marL="864108" lvl="2" indent="-342900"/>
            <a:r>
              <a:rPr lang="en-US" sz="2000" dirty="0" smtClean="0"/>
              <a:t>Definition of competencies provided</a:t>
            </a:r>
          </a:p>
          <a:p>
            <a:pPr marL="864108" lvl="2" indent="-342900"/>
            <a:r>
              <a:rPr lang="en-US" sz="2000" dirty="0" smtClean="0"/>
              <a:t>Elimination of Supervisor Competencies </a:t>
            </a:r>
          </a:p>
          <a:p>
            <a:pPr marL="617220" lvl="1" indent="-342900"/>
            <a:r>
              <a:rPr lang="en-US" sz="2400" dirty="0" smtClean="0"/>
              <a:t>Section C: Expected Work Behaviors</a:t>
            </a:r>
          </a:p>
          <a:p>
            <a:pPr marL="864108" lvl="2" indent="-342900"/>
            <a:r>
              <a:rPr lang="en-US" sz="2000" dirty="0" smtClean="0"/>
              <a:t>Attendance</a:t>
            </a:r>
          </a:p>
          <a:p>
            <a:pPr marL="864108" lvl="2" indent="-342900"/>
            <a:r>
              <a:rPr lang="en-US" sz="2000" dirty="0" smtClean="0"/>
              <a:t>Compliance with Rules</a:t>
            </a:r>
          </a:p>
          <a:p>
            <a:pPr marL="864108" lvl="2" indent="-342900"/>
            <a:r>
              <a:rPr lang="en-US" sz="2000" dirty="0" smtClean="0"/>
              <a:t>Observation of Work Hours</a:t>
            </a:r>
          </a:p>
          <a:p>
            <a:pPr marL="864108" lvl="2" indent="-342900"/>
            <a:endParaRPr lang="en-US" sz="200" dirty="0" smtClean="0"/>
          </a:p>
          <a:p>
            <a:pPr marL="617220" lvl="1" indent="-342900"/>
            <a:r>
              <a:rPr lang="en-US" sz="2400" dirty="0" smtClean="0"/>
              <a:t>Section D: Goal Achievement</a:t>
            </a:r>
            <a:endParaRPr lang="en-US" sz="2000" dirty="0" smtClean="0"/>
          </a:p>
          <a:p>
            <a:pPr marL="864108" lvl="2" indent="-342900"/>
            <a:endParaRPr lang="en-US" sz="2000" dirty="0" smtClean="0"/>
          </a:p>
        </p:txBody>
      </p:sp>
    </p:spTree>
    <p:extLst>
      <p:ext uri="{BB962C8B-B14F-4D97-AF65-F5344CB8AC3E}">
        <p14:creationId xmlns:p14="http://schemas.microsoft.com/office/powerpoint/2010/main" val="1128567573"/>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636955" y="201705"/>
            <a:ext cx="7498080" cy="1143000"/>
          </a:xfrm>
        </p:spPr>
        <p:txBody>
          <a:bodyPr>
            <a:normAutofit/>
          </a:bodyPr>
          <a:lstStyle/>
          <a:p>
            <a:pPr algn="r"/>
            <a:r>
              <a:rPr lang="en-US" altLang="en-US" sz="3900" dirty="0">
                <a:solidFill>
                  <a:schemeClr val="accent5">
                    <a:lumMod val="50000"/>
                  </a:schemeClr>
                </a:solidFill>
              </a:rPr>
              <a:t>Section A: Major Job Responsibilities</a:t>
            </a:r>
            <a:endParaRPr lang="en-US" altLang="en-US" sz="3900" dirty="0" smtClean="0">
              <a:solidFill>
                <a:schemeClr val="accent5">
                  <a:lumMod val="50000"/>
                </a:schemeClr>
              </a:solidFill>
            </a:endParaRPr>
          </a:p>
        </p:txBody>
      </p:sp>
      <p:sp>
        <p:nvSpPr>
          <p:cNvPr id="18435" name="Rectangle 3"/>
          <p:cNvSpPr>
            <a:spLocks noGrp="1" noChangeArrowheads="1"/>
          </p:cNvSpPr>
          <p:nvPr>
            <p:ph idx="1"/>
          </p:nvPr>
        </p:nvSpPr>
        <p:spPr>
          <a:xfrm>
            <a:off x="990600" y="3429000"/>
            <a:ext cx="7626350" cy="3429000"/>
          </a:xfrm>
        </p:spPr>
        <p:txBody>
          <a:bodyPr>
            <a:normAutofit fontScale="77500" lnSpcReduction="20000"/>
          </a:bodyPr>
          <a:lstStyle/>
          <a:p>
            <a:pPr>
              <a:lnSpc>
                <a:spcPct val="90000"/>
              </a:lnSpc>
              <a:buFont typeface="Wingdings" panose="05000000000000000000" pitchFamily="2" charset="2"/>
              <a:buChar char="§"/>
            </a:pPr>
            <a:r>
              <a:rPr lang="en-US" sz="2800" b="1" dirty="0"/>
              <a:t>Section A</a:t>
            </a:r>
            <a:r>
              <a:rPr lang="en-US" sz="2800" dirty="0"/>
              <a:t> </a:t>
            </a:r>
            <a:r>
              <a:rPr lang="en-US" sz="2800" dirty="0" smtClean="0"/>
              <a:t>identifies a </a:t>
            </a:r>
            <a:r>
              <a:rPr lang="en-US" sz="2800" dirty="0"/>
              <a:t>minimum of </a:t>
            </a:r>
            <a:r>
              <a:rPr lang="en-US" sz="2800" b="1" dirty="0"/>
              <a:t>one</a:t>
            </a:r>
            <a:r>
              <a:rPr lang="en-US" sz="2800" dirty="0"/>
              <a:t> and a maximum of </a:t>
            </a:r>
            <a:r>
              <a:rPr lang="en-US" sz="2800" b="1" dirty="0" smtClean="0"/>
              <a:t>eight </a:t>
            </a:r>
            <a:r>
              <a:rPr lang="en-US" sz="2800" dirty="0" smtClean="0"/>
              <a:t>performance </a:t>
            </a:r>
            <a:r>
              <a:rPr lang="en-US" sz="2800" dirty="0"/>
              <a:t>measures and major job responsibilities. </a:t>
            </a:r>
            <a:endParaRPr lang="en-US" sz="2800" dirty="0" smtClean="0"/>
          </a:p>
          <a:p>
            <a:pPr>
              <a:lnSpc>
                <a:spcPct val="90000"/>
              </a:lnSpc>
              <a:buFont typeface="Wingdings" panose="05000000000000000000" pitchFamily="2" charset="2"/>
              <a:buChar char="§"/>
            </a:pPr>
            <a:r>
              <a:rPr lang="en-US" altLang="en-US" sz="2800" dirty="0" smtClean="0"/>
              <a:t>Each item under Section A is assigned a </a:t>
            </a:r>
            <a:r>
              <a:rPr lang="en-US" altLang="en-US" sz="2800" b="1" dirty="0" smtClean="0"/>
              <a:t>whole</a:t>
            </a:r>
            <a:r>
              <a:rPr lang="en-US" altLang="en-US" sz="2800" b="1" dirty="0" smtClean="0">
                <a:solidFill>
                  <a:srgbClr val="99FF33"/>
                </a:solidFill>
              </a:rPr>
              <a:t> </a:t>
            </a:r>
            <a:r>
              <a:rPr lang="en-US" altLang="en-US" sz="2800" b="1" dirty="0" smtClean="0"/>
              <a:t>number</a:t>
            </a:r>
            <a:r>
              <a:rPr lang="en-US" altLang="en-US" sz="2800" dirty="0" smtClean="0"/>
              <a:t> score of:</a:t>
            </a:r>
          </a:p>
          <a:p>
            <a:pPr lvl="1">
              <a:lnSpc>
                <a:spcPct val="90000"/>
              </a:lnSpc>
              <a:buFont typeface="Wingdings" panose="05000000000000000000" pitchFamily="2" charset="2"/>
              <a:buChar char="§"/>
            </a:pPr>
            <a:r>
              <a:rPr lang="en-US" altLang="en-US" sz="2400" dirty="0" smtClean="0"/>
              <a:t>1 (Needs Improvement)</a:t>
            </a:r>
          </a:p>
          <a:p>
            <a:pPr lvl="1">
              <a:lnSpc>
                <a:spcPct val="90000"/>
              </a:lnSpc>
              <a:buFont typeface="Wingdings" panose="05000000000000000000" pitchFamily="2" charset="2"/>
              <a:buChar char="§"/>
            </a:pPr>
            <a:r>
              <a:rPr lang="en-US" altLang="en-US" sz="2400" dirty="0" smtClean="0"/>
              <a:t>2 (Successful)</a:t>
            </a:r>
          </a:p>
          <a:p>
            <a:pPr lvl="1">
              <a:lnSpc>
                <a:spcPct val="90000"/>
              </a:lnSpc>
              <a:buFont typeface="Wingdings" panose="05000000000000000000" pitchFamily="2" charset="2"/>
              <a:buChar char="§"/>
            </a:pPr>
            <a:r>
              <a:rPr lang="en-US" altLang="en-US" sz="2400" dirty="0" smtClean="0"/>
              <a:t>3 (Exceptional)</a:t>
            </a:r>
          </a:p>
          <a:p>
            <a:pPr lvl="2">
              <a:lnSpc>
                <a:spcPct val="90000"/>
              </a:lnSpc>
              <a:buFont typeface="Wingdings" panose="05000000000000000000" pitchFamily="2" charset="2"/>
              <a:buChar char="§"/>
            </a:pPr>
            <a:r>
              <a:rPr lang="en-US" altLang="en-US" sz="2000" dirty="0" smtClean="0"/>
              <a:t>Note:  A rating of a “1” or “3” </a:t>
            </a:r>
            <a:r>
              <a:rPr lang="en-US" altLang="en-US" sz="2000" b="1" i="1" dirty="0" smtClean="0"/>
              <a:t>MUST</a:t>
            </a:r>
            <a:r>
              <a:rPr lang="en-US" altLang="en-US" sz="2000" dirty="0" smtClean="0"/>
              <a:t> be documented.</a:t>
            </a:r>
          </a:p>
          <a:p>
            <a:pPr lvl="2">
              <a:lnSpc>
                <a:spcPct val="90000"/>
              </a:lnSpc>
              <a:buFont typeface="Wingdings" panose="05000000000000000000" pitchFamily="2" charset="2"/>
              <a:buChar char="§"/>
            </a:pPr>
            <a:r>
              <a:rPr lang="en-US" altLang="en-US" sz="2000" dirty="0" smtClean="0"/>
              <a:t>It is </a:t>
            </a:r>
            <a:r>
              <a:rPr lang="en-US" altLang="en-US" sz="2000" b="1" i="1" dirty="0" smtClean="0"/>
              <a:t>NOT</a:t>
            </a:r>
            <a:r>
              <a:rPr lang="en-US" altLang="en-US" sz="2000" dirty="0" smtClean="0"/>
              <a:t> recommended that raters use decimals, such 1.5, 2.5, etc...</a:t>
            </a:r>
          </a:p>
          <a:p>
            <a:pPr lvl="2">
              <a:lnSpc>
                <a:spcPct val="90000"/>
              </a:lnSpc>
              <a:buFont typeface="Wingdings" panose="05000000000000000000" pitchFamily="2" charset="2"/>
              <a:buChar char="§"/>
            </a:pPr>
            <a:r>
              <a:rPr lang="en-US" altLang="en-US" sz="2100" dirty="0"/>
              <a:t>Yes, you’ll probably end up with a decimal point in overall average (that’s fine).</a:t>
            </a:r>
          </a:p>
          <a:p>
            <a:pPr lvl="2">
              <a:lnSpc>
                <a:spcPct val="90000"/>
              </a:lnSpc>
              <a:buFont typeface="Wingdings" panose="05000000000000000000" pitchFamily="2" charset="2"/>
              <a:buChar char="§"/>
            </a:pPr>
            <a:endParaRPr lang="en-US" altLang="en-US" sz="1000" dirty="0" smtClean="0"/>
          </a:p>
          <a:p>
            <a:pPr>
              <a:lnSpc>
                <a:spcPct val="90000"/>
              </a:lnSpc>
              <a:buFont typeface="Wingdings" panose="05000000000000000000" pitchFamily="2" charset="2"/>
              <a:buChar char="§"/>
            </a:pPr>
            <a:r>
              <a:rPr lang="en-US" altLang="en-US" sz="2800" dirty="0" smtClean="0"/>
              <a:t>Section A also provides a space for the supervisor to add comments.</a:t>
            </a:r>
          </a:p>
        </p:txBody>
      </p:sp>
      <p:graphicFrame>
        <p:nvGraphicFramePr>
          <p:cNvPr id="2" name="Table 1"/>
          <p:cNvGraphicFramePr>
            <a:graphicFrameLocks noGrp="1"/>
          </p:cNvGraphicFramePr>
          <p:nvPr>
            <p:extLst>
              <p:ext uri="{D42A27DB-BD31-4B8C-83A1-F6EECF244321}">
                <p14:modId xmlns:p14="http://schemas.microsoft.com/office/powerpoint/2010/main" val="98367770"/>
              </p:ext>
            </p:extLst>
          </p:nvPr>
        </p:nvGraphicFramePr>
        <p:xfrm>
          <a:off x="1371600" y="1515308"/>
          <a:ext cx="6953249" cy="1798320"/>
        </p:xfrm>
        <a:graphic>
          <a:graphicData uri="http://schemas.openxmlformats.org/drawingml/2006/table">
            <a:tbl>
              <a:tblPr firstRow="1" firstCol="1" bandRow="1"/>
              <a:tblGrid>
                <a:gridCol w="2470234"/>
                <a:gridCol w="274470"/>
                <a:gridCol w="274470"/>
                <a:gridCol w="274470"/>
                <a:gridCol w="3659605"/>
              </a:tblGrid>
              <a:tr h="0">
                <a:tc>
                  <a:txBody>
                    <a:bodyPr/>
                    <a:lstStyle/>
                    <a:p>
                      <a:pPr marL="0" marR="0" algn="l">
                        <a:spcBef>
                          <a:spcPts val="0"/>
                        </a:spcBef>
                        <a:spcAft>
                          <a:spcPts val="0"/>
                        </a:spcAft>
                      </a:pPr>
                      <a:r>
                        <a:rPr lang="en-US" sz="1000" b="1" dirty="0">
                          <a:solidFill>
                            <a:srgbClr val="76923C"/>
                          </a:solidFill>
                          <a:effectLst/>
                          <a:latin typeface="Times New Roman"/>
                          <a:ea typeface="Calibri"/>
                          <a:cs typeface="Times New Roman"/>
                        </a:rPr>
                        <a:t>Responsibility</a:t>
                      </a:r>
                      <a:endParaRPr lang="en-US" sz="1100" dirty="0">
                        <a:solidFill>
                          <a:srgbClr val="76923C"/>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b="1">
                          <a:solidFill>
                            <a:srgbClr val="76923C"/>
                          </a:solidFill>
                          <a:effectLst/>
                          <a:latin typeface="Times New Roman"/>
                          <a:ea typeface="Calibri"/>
                          <a:cs typeface="Times New Roman"/>
                        </a:rPr>
                        <a:t>1</a:t>
                      </a:r>
                      <a:endParaRPr lang="en-US" sz="1100">
                        <a:solidFill>
                          <a:srgbClr val="76923C"/>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b="1">
                          <a:solidFill>
                            <a:srgbClr val="76923C"/>
                          </a:solidFill>
                          <a:effectLst/>
                          <a:latin typeface="Times New Roman"/>
                          <a:ea typeface="Calibri"/>
                          <a:cs typeface="Times New Roman"/>
                        </a:rPr>
                        <a:t>2</a:t>
                      </a:r>
                      <a:endParaRPr lang="en-US" sz="1100">
                        <a:solidFill>
                          <a:srgbClr val="76923C"/>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b="1">
                          <a:solidFill>
                            <a:srgbClr val="76923C"/>
                          </a:solidFill>
                          <a:effectLst/>
                          <a:latin typeface="Times New Roman"/>
                          <a:ea typeface="Calibri"/>
                          <a:cs typeface="Times New Roman"/>
                        </a:rPr>
                        <a:t>3</a:t>
                      </a:r>
                      <a:endParaRPr lang="en-US" sz="1100">
                        <a:solidFill>
                          <a:srgbClr val="76923C"/>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716280" algn="l">
                        <a:spcBef>
                          <a:spcPts val="0"/>
                        </a:spcBef>
                        <a:spcAft>
                          <a:spcPts val="0"/>
                        </a:spcAft>
                      </a:pPr>
                      <a:r>
                        <a:rPr lang="en-US" sz="1000" b="1">
                          <a:solidFill>
                            <a:srgbClr val="76923C"/>
                          </a:solidFill>
                          <a:effectLst/>
                          <a:latin typeface="Times New Roman"/>
                          <a:ea typeface="Calibri"/>
                          <a:cs typeface="Times New Roman"/>
                        </a:rPr>
                        <a:t>Comments</a:t>
                      </a:r>
                      <a:endParaRPr lang="en-US" sz="1100">
                        <a:solidFill>
                          <a:srgbClr val="76923C"/>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1480">
                <a:tc>
                  <a:txBody>
                    <a:bodyPr/>
                    <a:lstStyle/>
                    <a:p>
                      <a:pPr marL="0" marR="0" algn="l">
                        <a:spcBef>
                          <a:spcPts val="0"/>
                        </a:spcBef>
                        <a:spcAft>
                          <a:spcPts val="0"/>
                        </a:spcAft>
                      </a:pPr>
                      <a:r>
                        <a:rPr lang="en-US" sz="1000" b="1">
                          <a:solidFill>
                            <a:srgbClr val="76923C"/>
                          </a:solidFill>
                          <a:effectLst/>
                          <a:latin typeface="Times New Roman"/>
                          <a:ea typeface="Calibri"/>
                          <a:cs typeface="Times New Roman"/>
                        </a:rPr>
                        <a:t>1.      </a:t>
                      </a:r>
                      <a:endParaRPr lang="en-US" sz="1100">
                        <a:solidFill>
                          <a:srgbClr val="76923C"/>
                        </a:solidFill>
                        <a:effectLst/>
                        <a:latin typeface="Calibri"/>
                        <a:ea typeface="Calibri"/>
                        <a:cs typeface="Times New Roman"/>
                      </a:endParaRPr>
                    </a:p>
                    <a:p>
                      <a:pPr marL="0" marR="0" algn="r">
                        <a:lnSpc>
                          <a:spcPct val="115000"/>
                        </a:lnSpc>
                        <a:spcBef>
                          <a:spcPts val="0"/>
                        </a:spcBef>
                        <a:spcAft>
                          <a:spcPts val="0"/>
                        </a:spcAft>
                      </a:pPr>
                      <a:r>
                        <a:rPr lang="en-US" sz="1100" b="1">
                          <a:solidFill>
                            <a:srgbClr val="76923C"/>
                          </a:solidFill>
                          <a:effectLst/>
                          <a:latin typeface="Calibri"/>
                          <a:ea typeface="Calibri"/>
                          <a:cs typeface="Times New Roman"/>
                        </a:rPr>
                        <a:t> </a:t>
                      </a:r>
                      <a:endParaRPr lang="en-US" sz="1100">
                        <a:solidFill>
                          <a:srgbClr val="76923C"/>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ED5"/>
                    </a:solidFill>
                  </a:tcPr>
                </a:tc>
                <a:tc>
                  <a:txBody>
                    <a:bodyPr/>
                    <a:lstStyle/>
                    <a:p>
                      <a:pPr marL="0" marR="0" algn="ctr">
                        <a:spcBef>
                          <a:spcPts val="0"/>
                        </a:spcBef>
                        <a:spcAft>
                          <a:spcPts val="0"/>
                        </a:spcAft>
                      </a:pPr>
                      <a:endParaRPr lang="en-US" sz="1000">
                        <a:solidFill>
                          <a:srgbClr val="76923C"/>
                        </a:solidFill>
                        <a:effectLst/>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ED5"/>
                    </a:solidFill>
                  </a:tcPr>
                </a:tc>
                <a:tc>
                  <a:txBody>
                    <a:bodyPr/>
                    <a:lstStyle/>
                    <a:p>
                      <a:pPr marL="0" marR="0" algn="ctr">
                        <a:spcBef>
                          <a:spcPts val="0"/>
                        </a:spcBef>
                        <a:spcAft>
                          <a:spcPts val="0"/>
                        </a:spcAft>
                      </a:pPr>
                      <a:endParaRPr lang="en-US" sz="1000">
                        <a:solidFill>
                          <a:srgbClr val="76923C"/>
                        </a:solidFill>
                        <a:effectLst/>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ED5"/>
                    </a:solidFill>
                  </a:tcPr>
                </a:tc>
                <a:tc>
                  <a:txBody>
                    <a:bodyPr/>
                    <a:lstStyle/>
                    <a:p>
                      <a:pPr marL="0" marR="0" algn="ctr">
                        <a:spcBef>
                          <a:spcPts val="0"/>
                        </a:spcBef>
                        <a:spcAft>
                          <a:spcPts val="0"/>
                        </a:spcAft>
                      </a:pPr>
                      <a:endParaRPr lang="en-US" sz="1000">
                        <a:solidFill>
                          <a:srgbClr val="76923C"/>
                        </a:solidFill>
                        <a:effectLst/>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ED5"/>
                    </a:solidFill>
                  </a:tcPr>
                </a:tc>
                <a:tc>
                  <a:txBody>
                    <a:bodyPr/>
                    <a:lstStyle/>
                    <a:p>
                      <a:pPr marL="0" marR="0" algn="l">
                        <a:spcBef>
                          <a:spcPts val="0"/>
                        </a:spcBef>
                        <a:spcAft>
                          <a:spcPts val="0"/>
                        </a:spcAft>
                      </a:pPr>
                      <a:r>
                        <a:rPr lang="en-US" sz="1000" dirty="0">
                          <a:solidFill>
                            <a:srgbClr val="76923C"/>
                          </a:solidFill>
                          <a:effectLst/>
                          <a:latin typeface="Times New Roman"/>
                          <a:ea typeface="Calibri"/>
                          <a:cs typeface="Times New Roman"/>
                        </a:rPr>
                        <a:t>     </a:t>
                      </a:r>
                      <a:endParaRPr lang="en-US" sz="1100" dirty="0">
                        <a:solidFill>
                          <a:srgbClr val="76923C"/>
                        </a:solidFill>
                        <a:effectLst/>
                        <a:latin typeface="Calibri"/>
                        <a:ea typeface="Calibri"/>
                        <a:cs typeface="Times New Roman"/>
                      </a:endParaRPr>
                    </a:p>
                    <a:p>
                      <a:pPr marL="0" marR="0" algn="l">
                        <a:lnSpc>
                          <a:spcPct val="115000"/>
                        </a:lnSpc>
                        <a:spcBef>
                          <a:spcPts val="0"/>
                        </a:spcBef>
                        <a:spcAft>
                          <a:spcPts val="0"/>
                        </a:spcAft>
                        <a:tabLst>
                          <a:tab pos="2228850" algn="l"/>
                        </a:tabLst>
                      </a:pPr>
                      <a:r>
                        <a:rPr lang="en-US" sz="1100" dirty="0">
                          <a:solidFill>
                            <a:srgbClr val="76923C"/>
                          </a:solidFill>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ED5"/>
                    </a:solidFill>
                  </a:tcPr>
                </a:tc>
              </a:tr>
              <a:tr h="411480">
                <a:tc>
                  <a:txBody>
                    <a:bodyPr/>
                    <a:lstStyle/>
                    <a:p>
                      <a:pPr marL="0" marR="0" algn="l">
                        <a:spcBef>
                          <a:spcPts val="0"/>
                        </a:spcBef>
                        <a:spcAft>
                          <a:spcPts val="0"/>
                        </a:spcAft>
                      </a:pPr>
                      <a:r>
                        <a:rPr lang="en-US" sz="1000" b="1">
                          <a:solidFill>
                            <a:srgbClr val="76923C"/>
                          </a:solidFill>
                          <a:effectLst/>
                          <a:latin typeface="Times New Roman"/>
                          <a:ea typeface="Calibri"/>
                          <a:cs typeface="Times New Roman"/>
                        </a:rPr>
                        <a:t>2.      </a:t>
                      </a:r>
                      <a:endParaRPr lang="en-US" sz="1100">
                        <a:solidFill>
                          <a:srgbClr val="76923C"/>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a:solidFill>
                          <a:srgbClr val="76923C"/>
                        </a:solidFill>
                        <a:effectLst/>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a:solidFill>
                          <a:srgbClr val="76923C"/>
                        </a:solidFill>
                        <a:effectLst/>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a:solidFill>
                          <a:srgbClr val="76923C"/>
                        </a:solidFill>
                        <a:effectLst/>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000">
                          <a:solidFill>
                            <a:srgbClr val="76923C"/>
                          </a:solidFill>
                          <a:effectLst/>
                          <a:latin typeface="Times New Roman"/>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1480">
                <a:tc>
                  <a:txBody>
                    <a:bodyPr/>
                    <a:lstStyle/>
                    <a:p>
                      <a:pPr marL="0" marR="0" algn="l">
                        <a:spcBef>
                          <a:spcPts val="0"/>
                        </a:spcBef>
                        <a:spcAft>
                          <a:spcPts val="0"/>
                        </a:spcAft>
                      </a:pPr>
                      <a:r>
                        <a:rPr lang="en-US" sz="1000" b="1">
                          <a:solidFill>
                            <a:srgbClr val="76923C"/>
                          </a:solidFill>
                          <a:effectLst/>
                          <a:latin typeface="Times New Roman"/>
                          <a:ea typeface="Calibri"/>
                          <a:cs typeface="Times New Roman"/>
                        </a:rPr>
                        <a:t>3.      </a:t>
                      </a:r>
                      <a:endParaRPr lang="en-US" sz="1100">
                        <a:solidFill>
                          <a:srgbClr val="76923C"/>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ED5"/>
                    </a:solidFill>
                  </a:tcPr>
                </a:tc>
                <a:tc>
                  <a:txBody>
                    <a:bodyPr/>
                    <a:lstStyle/>
                    <a:p>
                      <a:pPr marL="0" marR="0" algn="ctr">
                        <a:spcBef>
                          <a:spcPts val="0"/>
                        </a:spcBef>
                        <a:spcAft>
                          <a:spcPts val="0"/>
                        </a:spcAft>
                      </a:pPr>
                      <a:endParaRPr lang="en-US" sz="1000">
                        <a:solidFill>
                          <a:srgbClr val="76923C"/>
                        </a:solidFill>
                        <a:effectLst/>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ED5"/>
                    </a:solidFill>
                  </a:tcPr>
                </a:tc>
                <a:tc>
                  <a:txBody>
                    <a:bodyPr/>
                    <a:lstStyle/>
                    <a:p>
                      <a:pPr marL="0" marR="0" algn="ctr">
                        <a:spcBef>
                          <a:spcPts val="0"/>
                        </a:spcBef>
                        <a:spcAft>
                          <a:spcPts val="0"/>
                        </a:spcAft>
                      </a:pPr>
                      <a:endParaRPr lang="en-US" sz="1000">
                        <a:solidFill>
                          <a:srgbClr val="76923C"/>
                        </a:solidFill>
                        <a:effectLst/>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ED5"/>
                    </a:solidFill>
                  </a:tcPr>
                </a:tc>
                <a:tc>
                  <a:txBody>
                    <a:bodyPr/>
                    <a:lstStyle/>
                    <a:p>
                      <a:pPr marL="0" marR="0" algn="ctr">
                        <a:spcBef>
                          <a:spcPts val="0"/>
                        </a:spcBef>
                        <a:spcAft>
                          <a:spcPts val="0"/>
                        </a:spcAft>
                      </a:pPr>
                      <a:endParaRPr lang="en-US" sz="1000">
                        <a:solidFill>
                          <a:srgbClr val="76923C"/>
                        </a:solidFill>
                        <a:effectLst/>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ED5"/>
                    </a:solidFill>
                  </a:tcPr>
                </a:tc>
                <a:tc>
                  <a:txBody>
                    <a:bodyPr/>
                    <a:lstStyle/>
                    <a:p>
                      <a:pPr marL="0" marR="0" algn="l">
                        <a:spcBef>
                          <a:spcPts val="0"/>
                        </a:spcBef>
                        <a:spcAft>
                          <a:spcPts val="0"/>
                        </a:spcAft>
                      </a:pPr>
                      <a:r>
                        <a:rPr lang="en-US" sz="1000">
                          <a:solidFill>
                            <a:srgbClr val="76923C"/>
                          </a:solidFill>
                          <a:effectLst/>
                          <a:latin typeface="Times New Roman"/>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ED5"/>
                    </a:solidFill>
                  </a:tcPr>
                </a:tc>
              </a:tr>
              <a:tr h="411480">
                <a:tc>
                  <a:txBody>
                    <a:bodyPr/>
                    <a:lstStyle/>
                    <a:p>
                      <a:pPr marL="0" marR="0" algn="l">
                        <a:spcBef>
                          <a:spcPts val="0"/>
                        </a:spcBef>
                        <a:spcAft>
                          <a:spcPts val="0"/>
                        </a:spcAft>
                      </a:pPr>
                      <a:r>
                        <a:rPr lang="en-US" sz="1000" b="1">
                          <a:solidFill>
                            <a:srgbClr val="76923C"/>
                          </a:solidFill>
                          <a:effectLst/>
                          <a:latin typeface="Times New Roman"/>
                          <a:ea typeface="Calibri"/>
                          <a:cs typeface="Times New Roman"/>
                        </a:rPr>
                        <a:t>4.      </a:t>
                      </a:r>
                      <a:endParaRPr lang="en-US" sz="1100">
                        <a:solidFill>
                          <a:srgbClr val="76923C"/>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a:solidFill>
                          <a:srgbClr val="76923C"/>
                        </a:solidFill>
                        <a:effectLst/>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a:solidFill>
                          <a:srgbClr val="76923C"/>
                        </a:solidFill>
                        <a:effectLst/>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a:solidFill>
                          <a:srgbClr val="76923C"/>
                        </a:solidFill>
                        <a:effectLst/>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000" dirty="0">
                          <a:solidFill>
                            <a:srgbClr val="76923C"/>
                          </a:solidFill>
                          <a:effectLst/>
                          <a:latin typeface="Times New Roman"/>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TextBox 2"/>
          <p:cNvSpPr txBox="1"/>
          <p:nvPr/>
        </p:nvSpPr>
        <p:spPr>
          <a:xfrm>
            <a:off x="1371600" y="1143000"/>
            <a:ext cx="6934200" cy="677108"/>
          </a:xfrm>
          <a:prstGeom prst="rect">
            <a:avLst/>
          </a:prstGeom>
          <a:noFill/>
        </p:spPr>
        <p:txBody>
          <a:bodyPr wrap="square" rtlCol="0">
            <a:spAutoFit/>
          </a:bodyPr>
          <a:lstStyle/>
          <a:p>
            <a:r>
              <a:rPr lang="en-US" sz="1000" b="1" dirty="0"/>
              <a:t>A. MAJOR JOB RESPONSIBILITIES: </a:t>
            </a:r>
            <a:r>
              <a:rPr lang="en-US" sz="1000" dirty="0"/>
              <a:t>List the responsibility, rate the performance level, and provide comments </a:t>
            </a:r>
          </a:p>
          <a:p>
            <a:r>
              <a:rPr lang="en-US" sz="1000" dirty="0"/>
              <a:t>     to support your ratings. </a:t>
            </a:r>
            <a:r>
              <a:rPr lang="en-US" sz="1000" i="1" dirty="0"/>
              <a:t>*NOTE:  A rating of 1 or 3 must be documented.</a:t>
            </a:r>
            <a:endParaRPr lang="en-US" sz="1000" dirty="0"/>
          </a:p>
          <a:p>
            <a:endParaRPr lang="en-US" dirty="0"/>
          </a:p>
        </p:txBody>
      </p:sp>
    </p:spTree>
    <p:extLst>
      <p:ext uri="{BB962C8B-B14F-4D97-AF65-F5344CB8AC3E}">
        <p14:creationId xmlns:p14="http://schemas.microsoft.com/office/powerpoint/2010/main" val="2895335149"/>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900" dirty="0">
                <a:solidFill>
                  <a:srgbClr val="964305">
                    <a:lumMod val="50000"/>
                  </a:srgbClr>
                </a:solidFill>
              </a:rPr>
              <a:t>Section A: Major Job Responsibilities</a:t>
            </a:r>
            <a:endParaRPr lang="en-US" dirty="0"/>
          </a:p>
        </p:txBody>
      </p:sp>
      <p:sp>
        <p:nvSpPr>
          <p:cNvPr id="3" name="Content Placeholder 2"/>
          <p:cNvSpPr>
            <a:spLocks noGrp="1"/>
          </p:cNvSpPr>
          <p:nvPr>
            <p:ph idx="1"/>
          </p:nvPr>
        </p:nvSpPr>
        <p:spPr/>
        <p:txBody>
          <a:bodyPr/>
          <a:lstStyle/>
          <a:p>
            <a:r>
              <a:rPr lang="en-US" sz="3600" dirty="0" smtClean="0"/>
              <a:t>Major Responsibilities versus Tasks</a:t>
            </a:r>
          </a:p>
          <a:p>
            <a:pPr marL="82296" indent="0">
              <a:buNone/>
            </a:pPr>
            <a:r>
              <a:rPr lang="en-US" sz="1000" dirty="0" smtClean="0"/>
              <a:t>	</a:t>
            </a:r>
          </a:p>
          <a:p>
            <a:pPr lvl="1"/>
            <a:r>
              <a:rPr lang="en-US" u="sng" dirty="0" smtClean="0"/>
              <a:t>Job Responsibility</a:t>
            </a:r>
          </a:p>
          <a:p>
            <a:pPr lvl="2"/>
            <a:r>
              <a:rPr lang="en-US" dirty="0" smtClean="0"/>
              <a:t>The aspect of the job for which one is accountable and measured; </a:t>
            </a:r>
            <a:r>
              <a:rPr lang="en-US" dirty="0" smtClean="0">
                <a:solidFill>
                  <a:srgbClr val="FF0000"/>
                </a:solidFill>
              </a:rPr>
              <a:t>High Level</a:t>
            </a:r>
          </a:p>
          <a:p>
            <a:pPr lvl="2"/>
            <a:endParaRPr lang="en-US" sz="1000" dirty="0" smtClean="0">
              <a:solidFill>
                <a:srgbClr val="FF0000"/>
              </a:solidFill>
            </a:endParaRPr>
          </a:p>
          <a:p>
            <a:pPr lvl="1"/>
            <a:r>
              <a:rPr lang="en-US" u="sng" dirty="0" smtClean="0"/>
              <a:t>Tasks</a:t>
            </a:r>
          </a:p>
          <a:p>
            <a:pPr lvl="2"/>
            <a:r>
              <a:rPr lang="en-US" dirty="0" smtClean="0"/>
              <a:t>The activities one performs in order to fulfill a job responsibility; </a:t>
            </a:r>
            <a:r>
              <a:rPr lang="en-US" dirty="0" smtClean="0">
                <a:solidFill>
                  <a:srgbClr val="FF0000"/>
                </a:solidFill>
              </a:rPr>
              <a:t>Specific</a:t>
            </a:r>
            <a:endParaRPr lang="en-US" dirty="0">
              <a:solidFill>
                <a:srgbClr val="FF0000"/>
              </a:solidFill>
            </a:endParaRPr>
          </a:p>
        </p:txBody>
      </p:sp>
    </p:spTree>
    <p:extLst>
      <p:ext uri="{BB962C8B-B14F-4D97-AF65-F5344CB8AC3E}">
        <p14:creationId xmlns:p14="http://schemas.microsoft.com/office/powerpoint/2010/main" val="2678034950"/>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900" dirty="0">
                <a:solidFill>
                  <a:srgbClr val="964305">
                    <a:lumMod val="50000"/>
                  </a:srgbClr>
                </a:solidFill>
              </a:rPr>
              <a:t>Section A: Major Job Responsibilities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97073445"/>
              </p:ext>
            </p:extLst>
          </p:nvPr>
        </p:nvGraphicFramePr>
        <p:xfrm>
          <a:off x="1295400" y="1447800"/>
          <a:ext cx="749935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503638"/>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398" y="1143000"/>
            <a:ext cx="6629400" cy="427038"/>
          </a:xfrm>
        </p:spPr>
        <p:txBody>
          <a:bodyPr>
            <a:normAutofit fontScale="90000"/>
          </a:bodyPr>
          <a:lstStyle/>
          <a:p>
            <a:pPr algn="l"/>
            <a:r>
              <a:rPr lang="en-US" sz="1000" b="1" dirty="0"/>
              <a:t>B. CORE COMPETENCIES:</a:t>
            </a:r>
            <a:r>
              <a:rPr lang="en-US" sz="1000" dirty="0"/>
              <a:t> Mark a rating indicating how well the employee displays the competency and provide comments to </a:t>
            </a:r>
            <a:r>
              <a:rPr lang="en-US" sz="1000" dirty="0" smtClean="0"/>
              <a:t>  </a:t>
            </a:r>
            <a:br>
              <a:rPr lang="en-US" sz="1000" dirty="0" smtClean="0"/>
            </a:br>
            <a:r>
              <a:rPr lang="en-US" sz="1000" dirty="0" smtClean="0"/>
              <a:t>     support </a:t>
            </a:r>
            <a:r>
              <a:rPr lang="en-US" sz="1000" dirty="0"/>
              <a:t>your ratings.  Also, evaluate supervisors on the four additional competencies on the </a:t>
            </a:r>
            <a:r>
              <a:rPr lang="en-US" sz="1000" dirty="0" smtClean="0"/>
              <a:t>Supervisor Competencies </a:t>
            </a:r>
            <a:r>
              <a:rPr lang="en-US" sz="1000" dirty="0"/>
              <a:t>form.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51730488"/>
              </p:ext>
            </p:extLst>
          </p:nvPr>
        </p:nvGraphicFramePr>
        <p:xfrm>
          <a:off x="1828799" y="1600200"/>
          <a:ext cx="6477001" cy="3857411"/>
        </p:xfrm>
        <a:graphic>
          <a:graphicData uri="http://schemas.openxmlformats.org/drawingml/2006/table">
            <a:tbl>
              <a:tblPr firstRow="1" firstCol="1" bandRow="1">
                <a:tableStyleId>{5C22544A-7EE6-4342-B048-85BDC9FD1C3A}</a:tableStyleId>
              </a:tblPr>
              <a:tblGrid>
                <a:gridCol w="2301040"/>
                <a:gridCol w="255671"/>
                <a:gridCol w="255671"/>
                <a:gridCol w="255671"/>
                <a:gridCol w="3408948"/>
              </a:tblGrid>
              <a:tr h="143933">
                <a:tc>
                  <a:txBody>
                    <a:bodyPr/>
                    <a:lstStyle/>
                    <a:p>
                      <a:pPr marL="0" marR="0" algn="l">
                        <a:spcBef>
                          <a:spcPts val="0"/>
                        </a:spcBef>
                        <a:spcAft>
                          <a:spcPts val="0"/>
                        </a:spcAft>
                      </a:pPr>
                      <a:r>
                        <a:rPr lang="en-US" sz="900" dirty="0">
                          <a:effectLst/>
                        </a:rPr>
                        <a:t>Competency </a:t>
                      </a:r>
                      <a:endParaRPr lang="en-US" sz="900" dirty="0">
                        <a:solidFill>
                          <a:srgbClr val="76923C"/>
                        </a:solidFill>
                        <a:effectLst/>
                        <a:latin typeface="Calibri"/>
                        <a:ea typeface="Calibri"/>
                        <a:cs typeface="Times New Roman"/>
                      </a:endParaRPr>
                    </a:p>
                  </a:txBody>
                  <a:tcPr marL="61753" marR="6175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900">
                          <a:effectLst/>
                        </a:rPr>
                        <a:t>1</a:t>
                      </a:r>
                      <a:endParaRPr lang="en-US" sz="900">
                        <a:solidFill>
                          <a:srgbClr val="76923C"/>
                        </a:solidFill>
                        <a:effectLst/>
                        <a:latin typeface="Calibri"/>
                        <a:ea typeface="Calibri"/>
                        <a:cs typeface="Times New Roman"/>
                      </a:endParaRPr>
                    </a:p>
                  </a:txBody>
                  <a:tcPr marL="61753" marR="61753"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900">
                          <a:effectLst/>
                        </a:rPr>
                        <a:t>2</a:t>
                      </a:r>
                      <a:endParaRPr lang="en-US" sz="900">
                        <a:solidFill>
                          <a:srgbClr val="76923C"/>
                        </a:solidFill>
                        <a:effectLst/>
                        <a:latin typeface="Calibri"/>
                        <a:ea typeface="Calibri"/>
                        <a:cs typeface="Times New Roman"/>
                      </a:endParaRPr>
                    </a:p>
                  </a:txBody>
                  <a:tcPr marL="61753" marR="61753" marT="0" marB="0" anchor="ctr">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900" dirty="0">
                          <a:effectLst/>
                        </a:rPr>
                        <a:t>3</a:t>
                      </a:r>
                      <a:endParaRPr lang="en-US" sz="900" dirty="0">
                        <a:solidFill>
                          <a:srgbClr val="76923C"/>
                        </a:solidFill>
                        <a:effectLst/>
                        <a:latin typeface="Calibri"/>
                        <a:ea typeface="Calibri"/>
                        <a:cs typeface="Times New Roman"/>
                      </a:endParaRPr>
                    </a:p>
                  </a:txBody>
                  <a:tcPr marL="61753" marR="61753" marT="0" marB="0" anchor="ctr">
                    <a:lnB w="12700" cap="flat" cmpd="sng" algn="ctr">
                      <a:solidFill>
                        <a:schemeClr val="tx1"/>
                      </a:solidFill>
                      <a:prstDash val="solid"/>
                      <a:round/>
                      <a:headEnd type="none" w="med" len="med"/>
                      <a:tailEnd type="none" w="med" len="med"/>
                    </a:lnB>
                  </a:tcPr>
                </a:tc>
                <a:tc>
                  <a:txBody>
                    <a:bodyPr/>
                    <a:lstStyle/>
                    <a:p>
                      <a:pPr marL="0" marR="716280" algn="l">
                        <a:spcBef>
                          <a:spcPts val="0"/>
                        </a:spcBef>
                        <a:spcAft>
                          <a:spcPts val="0"/>
                        </a:spcAft>
                      </a:pPr>
                      <a:r>
                        <a:rPr lang="en-US" sz="900" dirty="0">
                          <a:effectLst/>
                        </a:rPr>
                        <a:t>Comments</a:t>
                      </a:r>
                      <a:endParaRPr lang="en-US" sz="900" dirty="0">
                        <a:solidFill>
                          <a:srgbClr val="76923C"/>
                        </a:solidFill>
                        <a:effectLst/>
                        <a:latin typeface="Calibri"/>
                        <a:ea typeface="Calibri"/>
                        <a:cs typeface="Times New Roman"/>
                      </a:endParaRPr>
                    </a:p>
                  </a:txBody>
                  <a:tcPr marL="61753" marR="61753" marT="0" marB="0">
                    <a:lnB w="12700" cap="flat" cmpd="sng" algn="ctr">
                      <a:solidFill>
                        <a:schemeClr val="tx1"/>
                      </a:solidFill>
                      <a:prstDash val="solid"/>
                      <a:round/>
                      <a:headEnd type="none" w="med" len="med"/>
                      <a:tailEnd type="none" w="med" len="med"/>
                    </a:lnB>
                  </a:tcPr>
                </a:tc>
              </a:tr>
              <a:tr h="532553">
                <a:tc>
                  <a:txBody>
                    <a:bodyPr/>
                    <a:lstStyle/>
                    <a:p>
                      <a:pPr marL="0" marR="0" algn="l">
                        <a:spcBef>
                          <a:spcPts val="0"/>
                        </a:spcBef>
                        <a:spcAft>
                          <a:spcPts val="0"/>
                        </a:spcAft>
                      </a:pPr>
                      <a:r>
                        <a:rPr lang="en-US" sz="900" dirty="0">
                          <a:solidFill>
                            <a:schemeClr val="tx1"/>
                          </a:solidFill>
                          <a:effectLst/>
                        </a:rPr>
                        <a:t>1. Adaptability/Flexibility: </a:t>
                      </a:r>
                      <a:r>
                        <a:rPr lang="en-US" sz="800" dirty="0">
                          <a:solidFill>
                            <a:schemeClr val="tx1"/>
                          </a:solidFill>
                          <a:effectLst/>
                        </a:rPr>
                        <a:t>Displays willingness and ability to adjust to change in assignments, schedule, rules, and procedures in a timely manner. </a:t>
                      </a:r>
                      <a:endParaRPr lang="en-US" sz="900" dirty="0">
                        <a:solidFill>
                          <a:schemeClr val="tx1"/>
                        </a:solidFill>
                        <a:effectLst/>
                        <a:latin typeface="Calibri"/>
                        <a:ea typeface="Calibri"/>
                        <a:cs typeface="Times New Roman"/>
                      </a:endParaRPr>
                    </a:p>
                  </a:txBody>
                  <a:tcPr marL="61753" marR="6175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51000"/>
                      </a:schemeClr>
                    </a:solidFill>
                  </a:tcPr>
                </a:tc>
                <a:tc>
                  <a:txBody>
                    <a:bodyPr/>
                    <a:lstStyle/>
                    <a:p>
                      <a:pPr marL="0" marR="0" algn="ctr">
                        <a:spcBef>
                          <a:spcPts val="0"/>
                        </a:spcBef>
                        <a:spcAft>
                          <a:spcPts val="0"/>
                        </a:spcAft>
                      </a:pPr>
                      <a:endParaRPr lang="en-US" sz="900" dirty="0">
                        <a:solidFill>
                          <a:srgbClr val="76923C"/>
                        </a:solidFill>
                        <a:effectLst/>
                        <a:latin typeface="Times New Roman"/>
                        <a:ea typeface="Calibri"/>
                        <a:cs typeface="Times New Roman"/>
                      </a:endParaRPr>
                    </a:p>
                  </a:txBody>
                  <a:tcPr marL="61753" marR="61753"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900" dirty="0">
                        <a:solidFill>
                          <a:srgbClr val="76923C"/>
                        </a:solidFill>
                        <a:effectLst/>
                        <a:latin typeface="Times New Roman"/>
                        <a:ea typeface="Calibri"/>
                        <a:cs typeface="Times New Roman"/>
                      </a:endParaRPr>
                    </a:p>
                  </a:txBody>
                  <a:tcPr marL="61753" marR="61753"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900" dirty="0">
                        <a:solidFill>
                          <a:srgbClr val="76923C"/>
                        </a:solidFill>
                        <a:effectLst/>
                        <a:latin typeface="Times New Roman"/>
                        <a:ea typeface="Calibri"/>
                        <a:cs typeface="Times New Roman"/>
                      </a:endParaRPr>
                    </a:p>
                  </a:txBody>
                  <a:tcPr marL="61753" marR="61753"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900" dirty="0">
                          <a:effectLst/>
                        </a:rPr>
                        <a:t>     </a:t>
                      </a:r>
                    </a:p>
                    <a:p>
                      <a:pPr marL="0" marR="0" algn="l">
                        <a:lnSpc>
                          <a:spcPct val="115000"/>
                        </a:lnSpc>
                        <a:spcBef>
                          <a:spcPts val="0"/>
                        </a:spcBef>
                        <a:spcAft>
                          <a:spcPts val="0"/>
                        </a:spcAft>
                        <a:tabLst>
                          <a:tab pos="2228850" algn="l"/>
                        </a:tabLst>
                      </a:pPr>
                      <a:r>
                        <a:rPr lang="en-US" sz="900" dirty="0">
                          <a:effectLst/>
                        </a:rPr>
                        <a:t>	</a:t>
                      </a:r>
                      <a:endParaRPr lang="en-US" sz="900" dirty="0">
                        <a:solidFill>
                          <a:srgbClr val="76923C"/>
                        </a:solidFill>
                        <a:effectLst/>
                        <a:latin typeface="Calibri"/>
                        <a:ea typeface="Calibri"/>
                        <a:cs typeface="Times New Roman"/>
                      </a:endParaRPr>
                    </a:p>
                  </a:txBody>
                  <a:tcPr marL="61753" marR="6175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62093">
                <a:tc>
                  <a:txBody>
                    <a:bodyPr/>
                    <a:lstStyle/>
                    <a:p>
                      <a:pPr marL="0" marR="0" algn="l">
                        <a:spcBef>
                          <a:spcPts val="0"/>
                        </a:spcBef>
                        <a:spcAft>
                          <a:spcPts val="0"/>
                        </a:spcAft>
                      </a:pPr>
                      <a:r>
                        <a:rPr lang="en-US" sz="900" dirty="0">
                          <a:solidFill>
                            <a:schemeClr val="tx1"/>
                          </a:solidFill>
                          <a:effectLst/>
                        </a:rPr>
                        <a:t>2. Communications: </a:t>
                      </a:r>
                      <a:r>
                        <a:rPr lang="en-US" sz="800" dirty="0">
                          <a:solidFill>
                            <a:schemeClr val="tx1"/>
                          </a:solidFill>
                          <a:effectLst/>
                        </a:rPr>
                        <a:t>Receives and relays information in a clear, accurate and respectful manner. Conveys information effectively through verbal and written means.</a:t>
                      </a:r>
                      <a:endParaRPr lang="en-US" sz="900" dirty="0">
                        <a:solidFill>
                          <a:schemeClr val="tx1"/>
                        </a:solidFill>
                        <a:effectLst/>
                        <a:latin typeface="Calibri"/>
                        <a:ea typeface="Calibri"/>
                        <a:cs typeface="Times New Roman"/>
                      </a:endParaRPr>
                    </a:p>
                  </a:txBody>
                  <a:tcPr marL="61753" marR="6175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endParaRPr lang="en-US" sz="900" dirty="0">
                        <a:solidFill>
                          <a:srgbClr val="76923C"/>
                        </a:solidFill>
                        <a:effectLst/>
                        <a:latin typeface="Times New Roman"/>
                        <a:ea typeface="Calibri"/>
                        <a:cs typeface="Times New Roman"/>
                      </a:endParaRPr>
                    </a:p>
                  </a:txBody>
                  <a:tcPr marL="61753" marR="61753"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900" dirty="0">
                        <a:solidFill>
                          <a:srgbClr val="76923C"/>
                        </a:solidFill>
                        <a:effectLst/>
                        <a:latin typeface="Times New Roman"/>
                        <a:ea typeface="Calibri"/>
                        <a:cs typeface="Times New Roman"/>
                      </a:endParaRPr>
                    </a:p>
                  </a:txBody>
                  <a:tcPr marL="61753" marR="61753"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900" dirty="0">
                        <a:solidFill>
                          <a:srgbClr val="76923C"/>
                        </a:solidFill>
                        <a:effectLst/>
                        <a:latin typeface="Times New Roman"/>
                        <a:ea typeface="Calibri"/>
                        <a:cs typeface="Times New Roman"/>
                      </a:endParaRPr>
                    </a:p>
                  </a:txBody>
                  <a:tcPr marL="61753" marR="61753"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900" dirty="0">
                          <a:effectLst/>
                        </a:rPr>
                        <a:t>     </a:t>
                      </a:r>
                      <a:endParaRPr lang="en-US" sz="900" dirty="0">
                        <a:solidFill>
                          <a:srgbClr val="76923C"/>
                        </a:solidFill>
                        <a:effectLst/>
                        <a:latin typeface="Calibri"/>
                        <a:ea typeface="Calibri"/>
                        <a:cs typeface="Times New Roman"/>
                      </a:endParaRPr>
                    </a:p>
                  </a:txBody>
                  <a:tcPr marL="61753" marR="6175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62093">
                <a:tc>
                  <a:txBody>
                    <a:bodyPr/>
                    <a:lstStyle/>
                    <a:p>
                      <a:pPr marL="0" marR="0" algn="l">
                        <a:spcBef>
                          <a:spcPts val="0"/>
                        </a:spcBef>
                        <a:spcAft>
                          <a:spcPts val="0"/>
                        </a:spcAft>
                      </a:pPr>
                      <a:r>
                        <a:rPr lang="en-US" sz="900" dirty="0">
                          <a:solidFill>
                            <a:schemeClr val="tx1"/>
                          </a:solidFill>
                          <a:effectLst/>
                        </a:rPr>
                        <a:t>3. Customer Relations:</a:t>
                      </a:r>
                      <a:r>
                        <a:rPr lang="en-US" sz="800" dirty="0">
                          <a:solidFill>
                            <a:schemeClr val="tx1"/>
                          </a:solidFill>
                          <a:effectLst/>
                        </a:rPr>
                        <a:t> Displays a positive, cooperative, and respectful approach when interacting with customers and focuses on meeting customer needs and gaining results. </a:t>
                      </a:r>
                      <a:endParaRPr lang="en-US" sz="900" dirty="0">
                        <a:solidFill>
                          <a:schemeClr val="tx1"/>
                        </a:solidFill>
                        <a:effectLst/>
                        <a:latin typeface="Calibri"/>
                        <a:ea typeface="Calibri"/>
                        <a:cs typeface="Times New Roman"/>
                      </a:endParaRPr>
                    </a:p>
                  </a:txBody>
                  <a:tcPr marL="61753" marR="6175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endParaRPr lang="en-US" sz="900" dirty="0">
                        <a:solidFill>
                          <a:srgbClr val="76923C"/>
                        </a:solidFill>
                        <a:effectLst/>
                        <a:latin typeface="Times New Roman"/>
                        <a:ea typeface="Calibri"/>
                        <a:cs typeface="Times New Roman"/>
                      </a:endParaRPr>
                    </a:p>
                  </a:txBody>
                  <a:tcPr marL="61753" marR="61753"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900">
                        <a:solidFill>
                          <a:srgbClr val="76923C"/>
                        </a:solidFill>
                        <a:effectLst/>
                        <a:latin typeface="Times New Roman"/>
                        <a:ea typeface="Calibri"/>
                        <a:cs typeface="Times New Roman"/>
                      </a:endParaRPr>
                    </a:p>
                  </a:txBody>
                  <a:tcPr marL="61753" marR="61753"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900" dirty="0">
                        <a:solidFill>
                          <a:srgbClr val="76923C"/>
                        </a:solidFill>
                        <a:effectLst/>
                        <a:latin typeface="Times New Roman"/>
                        <a:ea typeface="Calibri"/>
                        <a:cs typeface="Times New Roman"/>
                      </a:endParaRPr>
                    </a:p>
                  </a:txBody>
                  <a:tcPr marL="61753" marR="61753"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900" dirty="0">
                          <a:effectLst/>
                        </a:rPr>
                        <a:t>     </a:t>
                      </a:r>
                      <a:endParaRPr lang="en-US" sz="900" dirty="0">
                        <a:solidFill>
                          <a:srgbClr val="76923C"/>
                        </a:solidFill>
                        <a:effectLst/>
                        <a:latin typeface="Calibri"/>
                        <a:ea typeface="Calibri"/>
                        <a:cs typeface="Times New Roman"/>
                      </a:endParaRPr>
                    </a:p>
                  </a:txBody>
                  <a:tcPr marL="61753" marR="6175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32553">
                <a:tc>
                  <a:txBody>
                    <a:bodyPr/>
                    <a:lstStyle/>
                    <a:p>
                      <a:pPr marL="0" marR="0" algn="l">
                        <a:spcBef>
                          <a:spcPts val="0"/>
                        </a:spcBef>
                        <a:spcAft>
                          <a:spcPts val="0"/>
                        </a:spcAft>
                      </a:pPr>
                      <a:r>
                        <a:rPr lang="en-US" sz="900" dirty="0">
                          <a:solidFill>
                            <a:schemeClr val="tx1"/>
                          </a:solidFill>
                          <a:effectLst/>
                        </a:rPr>
                        <a:t>4. Dependability: </a:t>
                      </a:r>
                      <a:r>
                        <a:rPr lang="en-US" sz="800" dirty="0">
                          <a:solidFill>
                            <a:schemeClr val="tx1"/>
                          </a:solidFill>
                          <a:effectLst/>
                        </a:rPr>
                        <a:t>Takes personal responsibility for the quality and timeliness of work, and achieves results with little oversight. </a:t>
                      </a:r>
                      <a:endParaRPr lang="en-US" sz="900" dirty="0">
                        <a:solidFill>
                          <a:schemeClr val="tx1"/>
                        </a:solidFill>
                        <a:effectLst/>
                        <a:latin typeface="Calibri"/>
                        <a:ea typeface="Calibri"/>
                        <a:cs typeface="Times New Roman"/>
                      </a:endParaRPr>
                    </a:p>
                  </a:txBody>
                  <a:tcPr marL="61753" marR="6175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endParaRPr lang="en-US" sz="900" dirty="0">
                        <a:solidFill>
                          <a:srgbClr val="76923C"/>
                        </a:solidFill>
                        <a:effectLst/>
                        <a:latin typeface="Times New Roman"/>
                        <a:ea typeface="Calibri"/>
                        <a:cs typeface="Times New Roman"/>
                      </a:endParaRPr>
                    </a:p>
                  </a:txBody>
                  <a:tcPr marL="61753" marR="61753"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900" dirty="0">
                        <a:solidFill>
                          <a:srgbClr val="76923C"/>
                        </a:solidFill>
                        <a:effectLst/>
                        <a:latin typeface="Times New Roman"/>
                        <a:ea typeface="Calibri"/>
                        <a:cs typeface="Times New Roman"/>
                      </a:endParaRPr>
                    </a:p>
                  </a:txBody>
                  <a:tcPr marL="61753" marR="61753"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900" dirty="0">
                        <a:solidFill>
                          <a:srgbClr val="76923C"/>
                        </a:solidFill>
                        <a:effectLst/>
                        <a:latin typeface="Times New Roman"/>
                        <a:ea typeface="Calibri"/>
                        <a:cs typeface="Times New Roman"/>
                      </a:endParaRPr>
                    </a:p>
                  </a:txBody>
                  <a:tcPr marL="61753" marR="61753"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900" dirty="0">
                          <a:effectLst/>
                        </a:rPr>
                        <a:t>     </a:t>
                      </a:r>
                      <a:endParaRPr lang="en-US" sz="900" dirty="0">
                        <a:solidFill>
                          <a:srgbClr val="76923C"/>
                        </a:solidFill>
                        <a:effectLst/>
                        <a:latin typeface="Calibri"/>
                        <a:ea typeface="Calibri"/>
                        <a:cs typeface="Times New Roman"/>
                      </a:endParaRPr>
                    </a:p>
                  </a:txBody>
                  <a:tcPr marL="61753" marR="6175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62093">
                <a:tc>
                  <a:txBody>
                    <a:bodyPr/>
                    <a:lstStyle/>
                    <a:p>
                      <a:pPr marL="0" marR="0" algn="l">
                        <a:spcBef>
                          <a:spcPts val="0"/>
                        </a:spcBef>
                        <a:spcAft>
                          <a:spcPts val="0"/>
                        </a:spcAft>
                      </a:pPr>
                      <a:r>
                        <a:rPr lang="en-US" sz="900" dirty="0">
                          <a:solidFill>
                            <a:schemeClr val="tx1"/>
                          </a:solidFill>
                          <a:effectLst/>
                        </a:rPr>
                        <a:t>5. Initiative: </a:t>
                      </a:r>
                      <a:r>
                        <a:rPr lang="en-US" sz="800" dirty="0">
                          <a:solidFill>
                            <a:schemeClr val="tx1"/>
                          </a:solidFill>
                          <a:effectLst/>
                        </a:rPr>
                        <a:t>Demonstrates appropriate independent action, self-application, self-improvement, and innovation to achieve results and to address gaps and issues with supervisory guidance.</a:t>
                      </a:r>
                      <a:endParaRPr lang="en-US" sz="900" dirty="0">
                        <a:solidFill>
                          <a:schemeClr val="tx1"/>
                        </a:solidFill>
                        <a:effectLst/>
                        <a:latin typeface="Calibri"/>
                        <a:ea typeface="Calibri"/>
                        <a:cs typeface="Times New Roman"/>
                      </a:endParaRPr>
                    </a:p>
                  </a:txBody>
                  <a:tcPr marL="61753" marR="6175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51000"/>
                      </a:schemeClr>
                    </a:solidFill>
                  </a:tcPr>
                </a:tc>
                <a:tc>
                  <a:txBody>
                    <a:bodyPr/>
                    <a:lstStyle/>
                    <a:p>
                      <a:pPr marL="0" marR="0" algn="ctr">
                        <a:spcBef>
                          <a:spcPts val="0"/>
                        </a:spcBef>
                        <a:spcAft>
                          <a:spcPts val="0"/>
                        </a:spcAft>
                      </a:pPr>
                      <a:endParaRPr lang="en-US" sz="900">
                        <a:solidFill>
                          <a:srgbClr val="76923C"/>
                        </a:solidFill>
                        <a:effectLst/>
                        <a:latin typeface="Times New Roman"/>
                        <a:ea typeface="Calibri"/>
                        <a:cs typeface="Times New Roman"/>
                      </a:endParaRPr>
                    </a:p>
                  </a:txBody>
                  <a:tcPr marL="61753" marR="61753"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900">
                        <a:solidFill>
                          <a:srgbClr val="76923C"/>
                        </a:solidFill>
                        <a:effectLst/>
                        <a:latin typeface="Times New Roman"/>
                        <a:ea typeface="Calibri"/>
                        <a:cs typeface="Times New Roman"/>
                      </a:endParaRPr>
                    </a:p>
                  </a:txBody>
                  <a:tcPr marL="61753" marR="61753"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900" dirty="0">
                        <a:solidFill>
                          <a:srgbClr val="76923C"/>
                        </a:solidFill>
                        <a:effectLst/>
                        <a:latin typeface="Times New Roman"/>
                        <a:ea typeface="Calibri"/>
                        <a:cs typeface="Times New Roman"/>
                      </a:endParaRPr>
                    </a:p>
                  </a:txBody>
                  <a:tcPr marL="61753" marR="61753"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900" dirty="0">
                          <a:effectLst/>
                        </a:rPr>
                        <a:t>     </a:t>
                      </a:r>
                      <a:endParaRPr lang="en-US" sz="900" dirty="0">
                        <a:solidFill>
                          <a:srgbClr val="76923C"/>
                        </a:solidFill>
                        <a:effectLst/>
                        <a:latin typeface="Calibri"/>
                        <a:ea typeface="Calibri"/>
                        <a:cs typeface="Times New Roman"/>
                      </a:endParaRPr>
                    </a:p>
                  </a:txBody>
                  <a:tcPr marL="61753" marR="6175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62093">
                <a:tc>
                  <a:txBody>
                    <a:bodyPr/>
                    <a:lstStyle/>
                    <a:p>
                      <a:pPr marL="0" marR="0" algn="l">
                        <a:spcBef>
                          <a:spcPts val="0"/>
                        </a:spcBef>
                        <a:spcAft>
                          <a:spcPts val="0"/>
                        </a:spcAft>
                      </a:pPr>
                      <a:r>
                        <a:rPr lang="en-US" sz="900" dirty="0">
                          <a:solidFill>
                            <a:schemeClr val="tx1"/>
                          </a:solidFill>
                          <a:effectLst/>
                        </a:rPr>
                        <a:t>6. Teamwork/Peer Relations: </a:t>
                      </a:r>
                      <a:r>
                        <a:rPr lang="en-US" sz="800" dirty="0">
                          <a:solidFill>
                            <a:schemeClr val="tx1"/>
                          </a:solidFill>
                          <a:effectLst/>
                        </a:rPr>
                        <a:t>Displays a positive, cooperative, and respectful approach when interacting with other employees. Demonstrates ability to work effectively in a team to achieve results.</a:t>
                      </a:r>
                      <a:endParaRPr lang="en-US" sz="900" dirty="0">
                        <a:solidFill>
                          <a:schemeClr val="tx1"/>
                        </a:solidFill>
                        <a:effectLst/>
                        <a:latin typeface="Calibri"/>
                        <a:ea typeface="Calibri"/>
                        <a:cs typeface="Times New Roman"/>
                      </a:endParaRPr>
                    </a:p>
                  </a:txBody>
                  <a:tcPr marL="61753" marR="6175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endParaRPr lang="en-US" sz="900" i="1" dirty="0">
                        <a:solidFill>
                          <a:srgbClr val="76923C"/>
                        </a:solidFill>
                        <a:effectLst/>
                        <a:latin typeface="Times New Roman"/>
                        <a:ea typeface="Calibri"/>
                        <a:cs typeface="Times New Roman"/>
                      </a:endParaRPr>
                    </a:p>
                  </a:txBody>
                  <a:tcPr marL="61753" marR="61753"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900" i="1">
                        <a:solidFill>
                          <a:srgbClr val="76923C"/>
                        </a:solidFill>
                        <a:effectLst/>
                        <a:latin typeface="Times New Roman"/>
                        <a:ea typeface="Calibri"/>
                        <a:cs typeface="Times New Roman"/>
                      </a:endParaRPr>
                    </a:p>
                  </a:txBody>
                  <a:tcPr marL="61753" marR="61753"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900" i="1" dirty="0">
                        <a:solidFill>
                          <a:srgbClr val="76923C"/>
                        </a:solidFill>
                        <a:effectLst/>
                        <a:latin typeface="Times New Roman"/>
                        <a:ea typeface="Calibri"/>
                        <a:cs typeface="Times New Roman"/>
                      </a:endParaRPr>
                    </a:p>
                  </a:txBody>
                  <a:tcPr marL="61753" marR="61753"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900" dirty="0">
                          <a:effectLst/>
                        </a:rPr>
                        <a:t>     </a:t>
                      </a:r>
                      <a:endParaRPr lang="en-US" sz="900" dirty="0">
                        <a:solidFill>
                          <a:srgbClr val="76923C"/>
                        </a:solidFill>
                        <a:effectLst/>
                        <a:latin typeface="Calibri"/>
                        <a:ea typeface="Calibri"/>
                        <a:cs typeface="Times New Roman"/>
                      </a:endParaRPr>
                    </a:p>
                  </a:txBody>
                  <a:tcPr marL="61753" marR="6175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5" name="Rectangle 2"/>
          <p:cNvSpPr txBox="1">
            <a:spLocks noChangeArrowheads="1"/>
          </p:cNvSpPr>
          <p:nvPr/>
        </p:nvSpPr>
        <p:spPr>
          <a:xfrm>
            <a:off x="1371600" y="274638"/>
            <a:ext cx="76962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altLang="en-US" dirty="0" smtClean="0">
                <a:solidFill>
                  <a:schemeClr val="accent5">
                    <a:lumMod val="50000"/>
                  </a:schemeClr>
                </a:solidFill>
              </a:rPr>
              <a:t>Section B: Core Competencies</a:t>
            </a:r>
          </a:p>
        </p:txBody>
      </p:sp>
      <p:sp>
        <p:nvSpPr>
          <p:cNvPr id="3" name="TextBox 2"/>
          <p:cNvSpPr txBox="1"/>
          <p:nvPr/>
        </p:nvSpPr>
        <p:spPr>
          <a:xfrm>
            <a:off x="1143000" y="5553670"/>
            <a:ext cx="7772400" cy="923330"/>
          </a:xfrm>
          <a:prstGeom prst="rect">
            <a:avLst/>
          </a:prstGeom>
          <a:noFill/>
        </p:spPr>
        <p:txBody>
          <a:bodyPr wrap="square" rtlCol="0">
            <a:spAutoFit/>
          </a:bodyPr>
          <a:lstStyle/>
          <a:p>
            <a:r>
              <a:rPr lang="en-US" altLang="en-US" b="1" dirty="0"/>
              <a:t>Section B </a:t>
            </a:r>
            <a:r>
              <a:rPr lang="en-US" altLang="en-US" dirty="0" smtClean="0"/>
              <a:t>identifies </a:t>
            </a:r>
            <a:r>
              <a:rPr lang="en-US" altLang="en-US" dirty="0"/>
              <a:t>6 Core Competencies </a:t>
            </a:r>
            <a:r>
              <a:rPr lang="en-US" altLang="en-US" dirty="0" smtClean="0"/>
              <a:t>and </a:t>
            </a:r>
            <a:r>
              <a:rPr lang="en-US" altLang="en-US" dirty="0"/>
              <a:t>defines the standard by which an employee is to be rated directly on the </a:t>
            </a:r>
            <a:r>
              <a:rPr lang="en-US" altLang="en-US" dirty="0" smtClean="0"/>
              <a:t>form.</a:t>
            </a:r>
            <a:endParaRPr lang="en-US" altLang="en-US" dirty="0"/>
          </a:p>
          <a:p>
            <a:endParaRPr lang="en-US" dirty="0"/>
          </a:p>
        </p:txBody>
      </p:sp>
    </p:spTree>
    <p:extLst>
      <p:ext uri="{BB962C8B-B14F-4D97-AF65-F5344CB8AC3E}">
        <p14:creationId xmlns:p14="http://schemas.microsoft.com/office/powerpoint/2010/main" val="3913355565"/>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fontScale="90000"/>
          </a:bodyPr>
          <a:lstStyle/>
          <a:p>
            <a:pPr eaLnBrk="1" hangingPunct="1"/>
            <a:r>
              <a:rPr lang="en-US" altLang="en-US" dirty="0" smtClean="0"/>
              <a:t>Section B: Supervisor Supplemental Form</a:t>
            </a:r>
          </a:p>
        </p:txBody>
      </p:sp>
      <p:graphicFrame>
        <p:nvGraphicFramePr>
          <p:cNvPr id="3" name="Object 2"/>
          <p:cNvGraphicFramePr>
            <a:graphicFrameLocks noChangeAspect="1"/>
          </p:cNvGraphicFramePr>
          <p:nvPr>
            <p:extLst>
              <p:ext uri="{D42A27DB-BD31-4B8C-83A1-F6EECF244321}">
                <p14:modId xmlns:p14="http://schemas.microsoft.com/office/powerpoint/2010/main" val="3445665664"/>
              </p:ext>
            </p:extLst>
          </p:nvPr>
        </p:nvGraphicFramePr>
        <p:xfrm>
          <a:off x="2971801" y="963633"/>
          <a:ext cx="4359274" cy="5641934"/>
        </p:xfrm>
        <a:graphic>
          <a:graphicData uri="http://schemas.openxmlformats.org/presentationml/2006/ole">
            <mc:AlternateContent xmlns:mc="http://schemas.openxmlformats.org/markup-compatibility/2006">
              <mc:Choice xmlns:v="urn:schemas-microsoft-com:vml" Requires="v">
                <p:oleObj spid="_x0000_s34845" name="Acrobat Document" r:id="rId4" imgW="5829233" imgH="7543775" progId="AcroExch.Document.11">
                  <p:embed/>
                </p:oleObj>
              </mc:Choice>
              <mc:Fallback>
                <p:oleObj name="Acrobat Document" r:id="rId4" imgW="5829233" imgH="7543775" progId="AcroExch.Document.11">
                  <p:embed/>
                  <p:pic>
                    <p:nvPicPr>
                      <p:cNvPr id="0" name=""/>
                      <p:cNvPicPr/>
                      <p:nvPr/>
                    </p:nvPicPr>
                    <p:blipFill>
                      <a:blip r:embed="rId5"/>
                      <a:stretch>
                        <a:fillRect/>
                      </a:stretch>
                    </p:blipFill>
                    <p:spPr>
                      <a:xfrm>
                        <a:off x="2971801" y="963633"/>
                        <a:ext cx="4359274" cy="5641934"/>
                      </a:xfrm>
                      <a:prstGeom prst="rect">
                        <a:avLst/>
                      </a:prstGeom>
                      <a:ln>
                        <a:solidFill>
                          <a:schemeClr val="tx1"/>
                        </a:solidFill>
                      </a:ln>
                    </p:spPr>
                  </p:pic>
                </p:oleObj>
              </mc:Fallback>
            </mc:AlternateContent>
          </a:graphicData>
        </a:graphic>
      </p:graphicFrame>
      <p:sp>
        <p:nvSpPr>
          <p:cNvPr id="5" name="&quot;No&quot; Symbol 4"/>
          <p:cNvSpPr/>
          <p:nvPr/>
        </p:nvSpPr>
        <p:spPr>
          <a:xfrm>
            <a:off x="2743200" y="1143000"/>
            <a:ext cx="4876800" cy="4876800"/>
          </a:xfrm>
          <a:prstGeom prst="noSmoking">
            <a:avLst/>
          </a:prstGeom>
          <a:solidFill>
            <a:srgbClr val="C00000">
              <a:alpha val="56000"/>
            </a:srgb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12849260"/>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048512" y="0"/>
            <a:ext cx="7943088" cy="1143000"/>
          </a:xfrm>
        </p:spPr>
        <p:txBody>
          <a:bodyPr>
            <a:normAutofit fontScale="90000"/>
          </a:bodyPr>
          <a:lstStyle/>
          <a:p>
            <a:pPr algn="r" eaLnBrk="1" hangingPunct="1"/>
            <a:r>
              <a:rPr lang="en-US" altLang="en-US" dirty="0" smtClean="0"/>
              <a:t>Section C: Expected Work Behaviors</a:t>
            </a:r>
          </a:p>
        </p:txBody>
      </p:sp>
      <p:sp>
        <p:nvSpPr>
          <p:cNvPr id="21507" name="Rectangle 3"/>
          <p:cNvSpPr>
            <a:spLocks noGrp="1" noChangeArrowheads="1"/>
          </p:cNvSpPr>
          <p:nvPr>
            <p:ph idx="1"/>
          </p:nvPr>
        </p:nvSpPr>
        <p:spPr>
          <a:xfrm>
            <a:off x="990600" y="3512641"/>
            <a:ext cx="7848600" cy="3192959"/>
          </a:xfrm>
        </p:spPr>
        <p:txBody>
          <a:bodyPr>
            <a:normAutofit fontScale="85000" lnSpcReduction="20000"/>
          </a:bodyPr>
          <a:lstStyle/>
          <a:p>
            <a:pPr eaLnBrk="1" hangingPunct="1">
              <a:lnSpc>
                <a:spcPct val="90000"/>
              </a:lnSpc>
              <a:buFont typeface="Wingdings" panose="05000000000000000000" pitchFamily="2" charset="2"/>
              <a:buChar char="§"/>
            </a:pPr>
            <a:r>
              <a:rPr lang="en-US" altLang="en-US" sz="2400" b="1" dirty="0" smtClean="0"/>
              <a:t>Section C </a:t>
            </a:r>
            <a:r>
              <a:rPr lang="en-US" altLang="en-US" sz="2400" dirty="0" smtClean="0"/>
              <a:t>ensures that the employee reflects three fundamental work behaviors:</a:t>
            </a:r>
          </a:p>
          <a:p>
            <a:pPr lvl="1" eaLnBrk="1" hangingPunct="1">
              <a:lnSpc>
                <a:spcPct val="90000"/>
              </a:lnSpc>
              <a:buFont typeface="Wingdings" panose="05000000000000000000" pitchFamily="2" charset="2"/>
              <a:buChar char="§"/>
            </a:pPr>
            <a:r>
              <a:rPr lang="en-US" altLang="en-US" sz="2000" dirty="0" smtClean="0"/>
              <a:t>Compliance with all Metro/Civil Service rules</a:t>
            </a:r>
          </a:p>
          <a:p>
            <a:pPr lvl="1" eaLnBrk="1" hangingPunct="1">
              <a:lnSpc>
                <a:spcPct val="90000"/>
              </a:lnSpc>
              <a:buFont typeface="Wingdings" panose="05000000000000000000" pitchFamily="2" charset="2"/>
              <a:buChar char="§"/>
            </a:pPr>
            <a:r>
              <a:rPr lang="en-US" altLang="en-US" sz="2000" dirty="0" smtClean="0"/>
              <a:t>Attendance</a:t>
            </a:r>
          </a:p>
          <a:p>
            <a:pPr lvl="1" eaLnBrk="1" hangingPunct="1">
              <a:lnSpc>
                <a:spcPct val="90000"/>
              </a:lnSpc>
              <a:buFont typeface="Wingdings" panose="05000000000000000000" pitchFamily="2" charset="2"/>
              <a:buChar char="§"/>
            </a:pPr>
            <a:r>
              <a:rPr lang="en-US" altLang="en-US" sz="2000" dirty="0" smtClean="0"/>
              <a:t>Observance of work hours</a:t>
            </a:r>
          </a:p>
          <a:p>
            <a:pPr lvl="1" eaLnBrk="1" hangingPunct="1">
              <a:lnSpc>
                <a:spcPct val="90000"/>
              </a:lnSpc>
              <a:buFont typeface="Wingdings" panose="05000000000000000000" pitchFamily="2" charset="2"/>
              <a:buChar char="§"/>
            </a:pPr>
            <a:endParaRPr lang="en-US" altLang="en-US" sz="1000" dirty="0" smtClean="0"/>
          </a:p>
          <a:p>
            <a:pPr eaLnBrk="1" hangingPunct="1">
              <a:lnSpc>
                <a:spcPct val="90000"/>
              </a:lnSpc>
              <a:buFont typeface="Wingdings" panose="05000000000000000000" pitchFamily="2" charset="2"/>
              <a:buChar char="§"/>
            </a:pPr>
            <a:r>
              <a:rPr lang="en-US" altLang="en-US" sz="2400" dirty="0" smtClean="0"/>
              <a:t>These fundamental work behaviors are rated either as “acceptable” or “unacceptable.”</a:t>
            </a:r>
          </a:p>
          <a:p>
            <a:pPr eaLnBrk="1" hangingPunct="1">
              <a:lnSpc>
                <a:spcPct val="90000"/>
              </a:lnSpc>
              <a:buFont typeface="Wingdings" panose="05000000000000000000" pitchFamily="2" charset="2"/>
              <a:buChar char="§"/>
            </a:pPr>
            <a:endParaRPr lang="en-US" altLang="en-US" sz="1000" dirty="0" smtClean="0"/>
          </a:p>
          <a:p>
            <a:pPr eaLnBrk="1" hangingPunct="1">
              <a:lnSpc>
                <a:spcPct val="90000"/>
              </a:lnSpc>
              <a:buFont typeface="Wingdings" panose="05000000000000000000" pitchFamily="2" charset="2"/>
              <a:buChar char="§"/>
            </a:pPr>
            <a:r>
              <a:rPr lang="en-US" altLang="en-US" sz="2400" dirty="0" smtClean="0"/>
              <a:t>Every “unacceptable” rating must be documented and include authorizations by next level manager and your department’s/Metro’s HR office.  A “Performance Improvement Plan” should also be generated.  </a:t>
            </a:r>
          </a:p>
        </p:txBody>
      </p:sp>
      <p:graphicFrame>
        <p:nvGraphicFramePr>
          <p:cNvPr id="2" name="Table 1"/>
          <p:cNvGraphicFramePr>
            <a:graphicFrameLocks noGrp="1"/>
          </p:cNvGraphicFramePr>
          <p:nvPr>
            <p:extLst>
              <p:ext uri="{D42A27DB-BD31-4B8C-83A1-F6EECF244321}">
                <p14:modId xmlns:p14="http://schemas.microsoft.com/office/powerpoint/2010/main" val="2487193985"/>
              </p:ext>
            </p:extLst>
          </p:nvPr>
        </p:nvGraphicFramePr>
        <p:xfrm>
          <a:off x="1371600" y="1691640"/>
          <a:ext cx="6924676" cy="975360"/>
        </p:xfrm>
        <a:graphic>
          <a:graphicData uri="http://schemas.openxmlformats.org/drawingml/2006/table">
            <a:tbl>
              <a:tblPr firstRow="1" firstCol="1" bandRow="1"/>
              <a:tblGrid>
                <a:gridCol w="2353932"/>
                <a:gridCol w="914149"/>
                <a:gridCol w="914149"/>
                <a:gridCol w="2742446"/>
              </a:tblGrid>
              <a:tr h="0">
                <a:tc>
                  <a:txBody>
                    <a:bodyPr/>
                    <a:lstStyle/>
                    <a:p>
                      <a:pPr marL="0" marR="0">
                        <a:spcBef>
                          <a:spcPts val="0"/>
                        </a:spcBef>
                        <a:spcAft>
                          <a:spcPts val="0"/>
                        </a:spcAft>
                      </a:pPr>
                      <a:r>
                        <a:rPr lang="en-US" sz="1000" b="1" dirty="0">
                          <a:solidFill>
                            <a:srgbClr val="76923C"/>
                          </a:solidFill>
                          <a:effectLst/>
                          <a:latin typeface="Times New Roman"/>
                          <a:ea typeface="Calibri"/>
                          <a:cs typeface="Times New Roman"/>
                        </a:rPr>
                        <a:t>Behavior</a:t>
                      </a:r>
                      <a:endParaRPr lang="en-US" sz="1100" dirty="0">
                        <a:solidFill>
                          <a:srgbClr val="76923C"/>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b="1">
                          <a:solidFill>
                            <a:srgbClr val="76923C"/>
                          </a:solidFill>
                          <a:effectLst/>
                          <a:latin typeface="Times New Roman"/>
                          <a:ea typeface="Calibri"/>
                          <a:cs typeface="Times New Roman"/>
                        </a:rPr>
                        <a:t>Acceptable</a:t>
                      </a:r>
                      <a:endParaRPr lang="en-US" sz="1100">
                        <a:solidFill>
                          <a:srgbClr val="76923C"/>
                        </a:solidFill>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b="1">
                          <a:solidFill>
                            <a:srgbClr val="76923C"/>
                          </a:solidFill>
                          <a:effectLst/>
                          <a:latin typeface="Times New Roman"/>
                          <a:ea typeface="Calibri"/>
                          <a:cs typeface="Times New Roman"/>
                        </a:rPr>
                        <a:t>Unacceptable</a:t>
                      </a:r>
                      <a:endParaRPr lang="en-US" sz="1100">
                        <a:solidFill>
                          <a:srgbClr val="76923C"/>
                        </a:solidFill>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b="1">
                          <a:solidFill>
                            <a:srgbClr val="76923C"/>
                          </a:solidFill>
                          <a:effectLst/>
                          <a:latin typeface="Times New Roman"/>
                          <a:ea typeface="Calibri"/>
                          <a:cs typeface="Times New Roman"/>
                        </a:rPr>
                        <a:t>Comments</a:t>
                      </a:r>
                      <a:endParaRPr lang="en-US" sz="1100">
                        <a:solidFill>
                          <a:srgbClr val="76923C"/>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320">
                <a:tc>
                  <a:txBody>
                    <a:bodyPr/>
                    <a:lstStyle/>
                    <a:p>
                      <a:pPr marL="0" marR="0">
                        <a:spcBef>
                          <a:spcPts val="0"/>
                        </a:spcBef>
                        <a:spcAft>
                          <a:spcPts val="0"/>
                        </a:spcAft>
                      </a:pPr>
                      <a:r>
                        <a:rPr lang="en-US" sz="1000" b="1">
                          <a:solidFill>
                            <a:srgbClr val="76923C"/>
                          </a:solidFill>
                          <a:effectLst/>
                          <a:latin typeface="Calibri"/>
                          <a:ea typeface="Calibri"/>
                          <a:cs typeface="Calibri"/>
                        </a:rPr>
                        <a:t>1. Attendance</a:t>
                      </a:r>
                      <a:endParaRPr lang="en-US" sz="1100">
                        <a:solidFill>
                          <a:srgbClr val="76923C"/>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ED5"/>
                    </a:solidFill>
                  </a:tcPr>
                </a:tc>
                <a:tc>
                  <a:txBody>
                    <a:bodyPr/>
                    <a:lstStyle/>
                    <a:p>
                      <a:pPr marL="0" marR="0" algn="ctr">
                        <a:spcBef>
                          <a:spcPts val="0"/>
                        </a:spcBef>
                        <a:spcAft>
                          <a:spcPts val="0"/>
                        </a:spcAft>
                      </a:pPr>
                      <a:endParaRPr lang="en-US" sz="1000" dirty="0">
                        <a:solidFill>
                          <a:srgbClr val="76923C"/>
                        </a:solidFill>
                        <a:effectLst/>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ED5"/>
                    </a:solidFill>
                  </a:tcPr>
                </a:tc>
                <a:tc>
                  <a:txBody>
                    <a:bodyPr/>
                    <a:lstStyle/>
                    <a:p>
                      <a:pPr marL="0" marR="0" algn="ctr">
                        <a:spcBef>
                          <a:spcPts val="0"/>
                        </a:spcBef>
                        <a:spcAft>
                          <a:spcPts val="0"/>
                        </a:spcAft>
                      </a:pPr>
                      <a:endParaRPr lang="en-US" sz="1000">
                        <a:solidFill>
                          <a:srgbClr val="76923C"/>
                        </a:solidFill>
                        <a:effectLst/>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ED5"/>
                    </a:solidFill>
                  </a:tcPr>
                </a:tc>
                <a:tc>
                  <a:txBody>
                    <a:bodyPr/>
                    <a:lstStyle/>
                    <a:p>
                      <a:pPr marL="0" marR="0">
                        <a:spcBef>
                          <a:spcPts val="0"/>
                        </a:spcBef>
                        <a:spcAft>
                          <a:spcPts val="0"/>
                        </a:spcAft>
                      </a:pPr>
                      <a:r>
                        <a:rPr lang="en-US" sz="1000">
                          <a:solidFill>
                            <a:srgbClr val="76923C"/>
                          </a:solidFill>
                          <a:effectLst/>
                          <a:latin typeface="Times New Roman"/>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ED5"/>
                    </a:solidFill>
                  </a:tcPr>
                </a:tc>
              </a:tr>
              <a:tr h="274320">
                <a:tc>
                  <a:txBody>
                    <a:bodyPr/>
                    <a:lstStyle/>
                    <a:p>
                      <a:pPr marL="0" marR="0">
                        <a:spcBef>
                          <a:spcPts val="0"/>
                        </a:spcBef>
                        <a:spcAft>
                          <a:spcPts val="0"/>
                        </a:spcAft>
                      </a:pPr>
                      <a:r>
                        <a:rPr lang="en-US" sz="1000" b="1">
                          <a:solidFill>
                            <a:srgbClr val="76923C"/>
                          </a:solidFill>
                          <a:effectLst/>
                          <a:latin typeface="Calibri"/>
                          <a:ea typeface="Calibri"/>
                          <a:cs typeface="Calibri"/>
                        </a:rPr>
                        <a:t>2. Compliance with Rules</a:t>
                      </a:r>
                      <a:endParaRPr lang="en-US" sz="1100">
                        <a:solidFill>
                          <a:srgbClr val="76923C"/>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a:solidFill>
                          <a:srgbClr val="76923C"/>
                        </a:solidFill>
                        <a:effectLst/>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a:solidFill>
                          <a:srgbClr val="76923C"/>
                        </a:solidFill>
                        <a:effectLst/>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solidFill>
                            <a:srgbClr val="76923C"/>
                          </a:solidFill>
                          <a:effectLst/>
                          <a:latin typeface="Times New Roman"/>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320">
                <a:tc>
                  <a:txBody>
                    <a:bodyPr/>
                    <a:lstStyle/>
                    <a:p>
                      <a:pPr marL="0" marR="0">
                        <a:spcBef>
                          <a:spcPts val="0"/>
                        </a:spcBef>
                        <a:spcAft>
                          <a:spcPts val="0"/>
                        </a:spcAft>
                      </a:pPr>
                      <a:r>
                        <a:rPr lang="en-US" sz="1000" b="1">
                          <a:solidFill>
                            <a:srgbClr val="76923C"/>
                          </a:solidFill>
                          <a:effectLst/>
                          <a:latin typeface="Calibri"/>
                          <a:ea typeface="Calibri"/>
                          <a:cs typeface="Calibri"/>
                        </a:rPr>
                        <a:t>3. Observance of Work Hours </a:t>
                      </a:r>
                      <a:endParaRPr lang="en-US" sz="1100">
                        <a:solidFill>
                          <a:srgbClr val="76923C"/>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ED5"/>
                    </a:solidFill>
                  </a:tcPr>
                </a:tc>
                <a:tc>
                  <a:txBody>
                    <a:bodyPr/>
                    <a:lstStyle/>
                    <a:p>
                      <a:pPr marL="0" marR="0" algn="ctr">
                        <a:spcBef>
                          <a:spcPts val="0"/>
                        </a:spcBef>
                        <a:spcAft>
                          <a:spcPts val="0"/>
                        </a:spcAft>
                      </a:pPr>
                      <a:endParaRPr lang="en-US" sz="1000">
                        <a:solidFill>
                          <a:srgbClr val="76923C"/>
                        </a:solidFill>
                        <a:effectLst/>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ED5"/>
                    </a:solidFill>
                  </a:tcPr>
                </a:tc>
                <a:tc>
                  <a:txBody>
                    <a:bodyPr/>
                    <a:lstStyle/>
                    <a:p>
                      <a:pPr marL="0" marR="0" algn="ctr">
                        <a:spcBef>
                          <a:spcPts val="0"/>
                        </a:spcBef>
                        <a:spcAft>
                          <a:spcPts val="0"/>
                        </a:spcAft>
                      </a:pPr>
                      <a:endParaRPr lang="en-US" sz="1000">
                        <a:solidFill>
                          <a:srgbClr val="76923C"/>
                        </a:solidFill>
                        <a:effectLst/>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ED5"/>
                    </a:solidFill>
                  </a:tcPr>
                </a:tc>
                <a:tc>
                  <a:txBody>
                    <a:bodyPr/>
                    <a:lstStyle/>
                    <a:p>
                      <a:pPr marL="0" marR="0">
                        <a:spcBef>
                          <a:spcPts val="0"/>
                        </a:spcBef>
                        <a:spcAft>
                          <a:spcPts val="0"/>
                        </a:spcAft>
                      </a:pPr>
                      <a:r>
                        <a:rPr lang="en-US" sz="1000" dirty="0">
                          <a:solidFill>
                            <a:srgbClr val="76923C"/>
                          </a:solidFill>
                          <a:effectLst/>
                          <a:latin typeface="Times New Roman"/>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ED5"/>
                    </a:solidFill>
                  </a:tcPr>
                </a:tc>
              </a:tr>
            </a:tbl>
          </a:graphicData>
        </a:graphic>
      </p:graphicFrame>
      <p:sp>
        <p:nvSpPr>
          <p:cNvPr id="3" name="TextBox 2"/>
          <p:cNvSpPr txBox="1"/>
          <p:nvPr/>
        </p:nvSpPr>
        <p:spPr>
          <a:xfrm>
            <a:off x="1371600" y="1295400"/>
            <a:ext cx="6934200" cy="677108"/>
          </a:xfrm>
          <a:prstGeom prst="rect">
            <a:avLst/>
          </a:prstGeom>
          <a:noFill/>
        </p:spPr>
        <p:txBody>
          <a:bodyPr wrap="square" rtlCol="0">
            <a:spAutoFit/>
          </a:bodyPr>
          <a:lstStyle/>
          <a:p>
            <a:r>
              <a:rPr lang="en-US" sz="1000" b="1" dirty="0"/>
              <a:t>C. EXPECTED WORK BEHAVIORS: </a:t>
            </a:r>
            <a:r>
              <a:rPr lang="en-US" sz="1000" dirty="0"/>
              <a:t>Mark the appropriate rating and provide comments if needed. Comments must be </a:t>
            </a:r>
          </a:p>
          <a:p>
            <a:r>
              <a:rPr lang="en-US" sz="1000" dirty="0"/>
              <a:t>     provided for a rating of Unacceptable.</a:t>
            </a:r>
          </a:p>
          <a:p>
            <a:endParaRPr lang="en-US" dirty="0"/>
          </a:p>
        </p:txBody>
      </p:sp>
      <p:sp>
        <p:nvSpPr>
          <p:cNvPr id="4" name="TextBox 3"/>
          <p:cNvSpPr txBox="1"/>
          <p:nvPr/>
        </p:nvSpPr>
        <p:spPr>
          <a:xfrm>
            <a:off x="1371600" y="2743200"/>
            <a:ext cx="6934200" cy="769441"/>
          </a:xfrm>
          <a:prstGeom prst="rect">
            <a:avLst/>
          </a:prstGeom>
          <a:noFill/>
          <a:ln>
            <a:solidFill>
              <a:schemeClr val="tx1"/>
            </a:solidFill>
          </a:ln>
        </p:spPr>
        <p:txBody>
          <a:bodyPr wrap="square" rtlCol="0">
            <a:spAutoFit/>
          </a:bodyPr>
          <a:lstStyle/>
          <a:p>
            <a:r>
              <a:rPr lang="en-US" sz="900" i="1" dirty="0"/>
              <a:t>*A rating of Unacceptable for any of the above items </a:t>
            </a:r>
            <a:r>
              <a:rPr lang="en-US" sz="900" b="1" i="1" dirty="0"/>
              <a:t>requires</a:t>
            </a:r>
            <a:r>
              <a:rPr lang="en-US" sz="900" i="1" dirty="0"/>
              <a:t> the following:</a:t>
            </a:r>
            <a:endParaRPr lang="en-US" sz="900" dirty="0"/>
          </a:p>
          <a:p>
            <a:r>
              <a:rPr lang="en-US" sz="900" dirty="0"/>
              <a:t>  Documentation of specific problem(s) and corrective and/or disciplinary actions taken.</a:t>
            </a:r>
          </a:p>
          <a:p>
            <a:r>
              <a:rPr lang="en-US" sz="900" dirty="0"/>
              <a:t>  Authorization of next level manager.  		                      </a:t>
            </a:r>
            <a:r>
              <a:rPr lang="en-US" sz="900" dirty="0" smtClean="0"/>
              <a:t>           Signature</a:t>
            </a:r>
            <a:r>
              <a:rPr lang="en-US" sz="900" dirty="0"/>
              <a:t>_____________________________________</a:t>
            </a:r>
          </a:p>
          <a:p>
            <a:r>
              <a:rPr lang="en-US" sz="900" dirty="0"/>
              <a:t>  Authorization of departmental/Metro Human Resources office.                         Signature_____________________________________</a:t>
            </a:r>
          </a:p>
          <a:p>
            <a:endParaRPr lang="en-US" sz="800" dirty="0"/>
          </a:p>
        </p:txBody>
      </p:sp>
    </p:spTree>
    <p:extLst>
      <p:ext uri="{BB962C8B-B14F-4D97-AF65-F5344CB8AC3E}">
        <p14:creationId xmlns:p14="http://schemas.microsoft.com/office/powerpoint/2010/main" val="970274548"/>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1066800" y="228600"/>
            <a:ext cx="7848600" cy="762000"/>
          </a:xfrm>
        </p:spPr>
        <p:txBody>
          <a:bodyPr>
            <a:normAutofit/>
          </a:bodyPr>
          <a:lstStyle/>
          <a:p>
            <a:pPr algn="r" eaLnBrk="1" fontAlgn="auto" hangingPunct="1">
              <a:spcAft>
                <a:spcPts val="0"/>
              </a:spcAft>
              <a:defRPr/>
            </a:pPr>
            <a:r>
              <a:rPr lang="en-US" dirty="0">
                <a:cs typeface="Times New Roman" pitchFamily="18" charset="0"/>
              </a:rPr>
              <a:t>Compliance with Rules </a:t>
            </a:r>
            <a:endParaRPr lang="en-US" b="1" dirty="0">
              <a:solidFill>
                <a:schemeClr val="folHlink"/>
              </a:solidFill>
              <a:latin typeface="Arial" charset="0"/>
              <a:cs typeface="Times New Roman" pitchFamily="18" charset="0"/>
            </a:endParaRPr>
          </a:p>
        </p:txBody>
      </p:sp>
      <p:sp>
        <p:nvSpPr>
          <p:cNvPr id="22531" name="Rectangle 3"/>
          <p:cNvSpPr>
            <a:spLocks noGrp="1" noChangeArrowheads="1"/>
          </p:cNvSpPr>
          <p:nvPr>
            <p:ph idx="1"/>
          </p:nvPr>
        </p:nvSpPr>
        <p:spPr>
          <a:xfrm>
            <a:off x="990600" y="1371600"/>
            <a:ext cx="7620000" cy="4419600"/>
          </a:xfrm>
        </p:spPr>
        <p:txBody>
          <a:bodyPr>
            <a:normAutofit lnSpcReduction="10000"/>
          </a:bodyPr>
          <a:lstStyle/>
          <a:p>
            <a:pPr eaLnBrk="1" hangingPunct="1">
              <a:lnSpc>
                <a:spcPct val="90000"/>
              </a:lnSpc>
              <a:buFont typeface="Wingdings" panose="05000000000000000000" pitchFamily="2" charset="2"/>
              <a:buChar char="§"/>
            </a:pPr>
            <a:r>
              <a:rPr lang="en-US" altLang="en-US" sz="2800" dirty="0" smtClean="0">
                <a:cs typeface="Times New Roman" pitchFamily="18" charset="0"/>
              </a:rPr>
              <a:t>Does the employee know the rules applicable to your department?  Rules include Civil Service Rules, specific departmental rules, and safety issues</a:t>
            </a:r>
            <a:r>
              <a:rPr lang="en-US" altLang="en-US" sz="2800" dirty="0" smtClean="0"/>
              <a:t> </a:t>
            </a:r>
          </a:p>
          <a:p>
            <a:pPr eaLnBrk="1" hangingPunct="1">
              <a:lnSpc>
                <a:spcPct val="90000"/>
              </a:lnSpc>
              <a:buFont typeface="Wingdings" panose="05000000000000000000" pitchFamily="2" charset="2"/>
              <a:buChar char="§"/>
            </a:pPr>
            <a:endParaRPr lang="en-US" altLang="en-US" sz="1000" dirty="0" smtClean="0"/>
          </a:p>
          <a:p>
            <a:pPr eaLnBrk="1" hangingPunct="1">
              <a:lnSpc>
                <a:spcPct val="90000"/>
              </a:lnSpc>
              <a:buFont typeface="Wingdings" panose="05000000000000000000" pitchFamily="2" charset="2"/>
              <a:buChar char="§"/>
            </a:pPr>
            <a:r>
              <a:rPr lang="en-US" altLang="en-US" sz="2800" dirty="0" smtClean="0">
                <a:cs typeface="Times New Roman" pitchFamily="18" charset="0"/>
              </a:rPr>
              <a:t>Does the employee have to be reminded of rules?</a:t>
            </a:r>
            <a:r>
              <a:rPr lang="en-US" altLang="en-US" sz="2800" dirty="0" smtClean="0"/>
              <a:t> </a:t>
            </a:r>
          </a:p>
          <a:p>
            <a:pPr eaLnBrk="1" hangingPunct="1">
              <a:lnSpc>
                <a:spcPct val="90000"/>
              </a:lnSpc>
              <a:buFont typeface="Wingdings" panose="05000000000000000000" pitchFamily="2" charset="2"/>
              <a:buChar char="§"/>
            </a:pPr>
            <a:endParaRPr lang="en-US" altLang="en-US" sz="1000" dirty="0" smtClean="0"/>
          </a:p>
          <a:p>
            <a:pPr eaLnBrk="1" hangingPunct="1">
              <a:lnSpc>
                <a:spcPct val="90000"/>
              </a:lnSpc>
              <a:buFont typeface="Wingdings" panose="05000000000000000000" pitchFamily="2" charset="2"/>
              <a:buChar char="§"/>
            </a:pPr>
            <a:r>
              <a:rPr lang="en-US" altLang="en-US" sz="2800" dirty="0" smtClean="0">
                <a:cs typeface="Times New Roman" pitchFamily="18" charset="0"/>
              </a:rPr>
              <a:t>Does the employee show willful disregard for the rules or break them?</a:t>
            </a:r>
          </a:p>
          <a:p>
            <a:pPr eaLnBrk="1" hangingPunct="1">
              <a:lnSpc>
                <a:spcPct val="90000"/>
              </a:lnSpc>
              <a:buFont typeface="Wingdings" panose="05000000000000000000" pitchFamily="2" charset="2"/>
              <a:buChar char="§"/>
            </a:pPr>
            <a:endParaRPr lang="en-US" altLang="en-US" sz="1000" dirty="0" smtClean="0">
              <a:cs typeface="Times New Roman" pitchFamily="18" charset="0"/>
            </a:endParaRPr>
          </a:p>
          <a:p>
            <a:pPr eaLnBrk="1" hangingPunct="1">
              <a:lnSpc>
                <a:spcPct val="90000"/>
              </a:lnSpc>
              <a:buFont typeface="Wingdings" panose="05000000000000000000" pitchFamily="2" charset="2"/>
              <a:buChar char="§"/>
            </a:pPr>
            <a:r>
              <a:rPr lang="en-US" altLang="en-US" sz="2800" dirty="0" smtClean="0"/>
              <a:t>Is the behavior repeated, even after a verbal or written correction? </a:t>
            </a:r>
          </a:p>
        </p:txBody>
      </p:sp>
    </p:spTree>
    <p:extLst>
      <p:ext uri="{BB962C8B-B14F-4D97-AF65-F5344CB8AC3E}">
        <p14:creationId xmlns:p14="http://schemas.microsoft.com/office/powerpoint/2010/main" val="3438920461"/>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435608" y="76200"/>
            <a:ext cx="7498080" cy="1143000"/>
          </a:xfrm>
        </p:spPr>
        <p:txBody>
          <a:bodyPr/>
          <a:lstStyle/>
          <a:p>
            <a:pPr algn="r" eaLnBrk="1" hangingPunct="1"/>
            <a:r>
              <a:rPr lang="en-US" altLang="en-US" dirty="0" smtClean="0">
                <a:cs typeface="Times New Roman" pitchFamily="18" charset="0"/>
              </a:rPr>
              <a:t>Attendance Issues</a:t>
            </a:r>
            <a:r>
              <a:rPr lang="en-US" altLang="en-US" b="1" dirty="0" smtClean="0">
                <a:latin typeface="Arial" charset="0"/>
              </a:rPr>
              <a:t> </a:t>
            </a:r>
          </a:p>
        </p:txBody>
      </p:sp>
      <p:sp>
        <p:nvSpPr>
          <p:cNvPr id="70661" name="Rectangle 5"/>
          <p:cNvSpPr>
            <a:spLocks noGrp="1" noChangeArrowheads="1"/>
          </p:cNvSpPr>
          <p:nvPr>
            <p:ph idx="1"/>
          </p:nvPr>
        </p:nvSpPr>
        <p:spPr>
          <a:xfrm>
            <a:off x="990600" y="1371600"/>
            <a:ext cx="7848600" cy="5105400"/>
          </a:xfrm>
        </p:spPr>
        <p:txBody>
          <a:bodyPr>
            <a:normAutofit lnSpcReduction="10000"/>
          </a:bodyPr>
          <a:lstStyle/>
          <a:p>
            <a:pPr marL="493776" indent="-457200" eaLnBrk="1" fontAlgn="auto" hangingPunct="1">
              <a:lnSpc>
                <a:spcPct val="80000"/>
              </a:lnSpc>
              <a:spcAft>
                <a:spcPts val="0"/>
              </a:spcAft>
              <a:buFont typeface="Wingdings" panose="05000000000000000000" pitchFamily="2" charset="2"/>
              <a:buChar char="§"/>
              <a:defRPr/>
            </a:pPr>
            <a:r>
              <a:rPr lang="en-US" sz="2800" dirty="0"/>
              <a:t>Did the employee properly notify you of absences</a:t>
            </a:r>
            <a:r>
              <a:rPr lang="en-US" sz="2800" dirty="0" smtClean="0"/>
              <a:t>?</a:t>
            </a:r>
          </a:p>
          <a:p>
            <a:pPr marL="493776" indent="-457200" eaLnBrk="1" fontAlgn="auto" hangingPunct="1">
              <a:lnSpc>
                <a:spcPct val="80000"/>
              </a:lnSpc>
              <a:spcAft>
                <a:spcPts val="0"/>
              </a:spcAft>
              <a:buFont typeface="Wingdings" panose="05000000000000000000" pitchFamily="2" charset="2"/>
              <a:buChar char="§"/>
              <a:defRPr/>
            </a:pPr>
            <a:endParaRPr lang="en-US" sz="1100" dirty="0" smtClean="0"/>
          </a:p>
          <a:p>
            <a:pPr marL="493776" indent="-457200" eaLnBrk="1" fontAlgn="auto" hangingPunct="1">
              <a:lnSpc>
                <a:spcPct val="80000"/>
              </a:lnSpc>
              <a:spcAft>
                <a:spcPts val="0"/>
              </a:spcAft>
              <a:buFont typeface="Wingdings" panose="05000000000000000000" pitchFamily="2" charset="2"/>
              <a:buChar char="§"/>
              <a:defRPr/>
            </a:pPr>
            <a:r>
              <a:rPr lang="en-US" sz="2800" dirty="0" smtClean="0"/>
              <a:t>Were </a:t>
            </a:r>
            <a:r>
              <a:rPr lang="en-US" sz="2800" dirty="0"/>
              <a:t>illnesses / sick leave documented according to rules and policies</a:t>
            </a:r>
            <a:r>
              <a:rPr lang="en-US" sz="2800" dirty="0" smtClean="0"/>
              <a:t>?</a:t>
            </a:r>
          </a:p>
          <a:p>
            <a:pPr marL="493776" indent="-457200" eaLnBrk="1" fontAlgn="auto" hangingPunct="1">
              <a:lnSpc>
                <a:spcPct val="80000"/>
              </a:lnSpc>
              <a:spcAft>
                <a:spcPts val="0"/>
              </a:spcAft>
              <a:buFont typeface="Wingdings" panose="05000000000000000000" pitchFamily="2" charset="2"/>
              <a:buChar char="§"/>
              <a:defRPr/>
            </a:pPr>
            <a:endParaRPr lang="en-US" sz="1100" dirty="0" smtClean="0"/>
          </a:p>
          <a:p>
            <a:pPr marL="493776" indent="-457200" eaLnBrk="1" fontAlgn="auto" hangingPunct="1">
              <a:lnSpc>
                <a:spcPct val="80000"/>
              </a:lnSpc>
              <a:spcAft>
                <a:spcPts val="0"/>
              </a:spcAft>
              <a:buFont typeface="Wingdings" panose="05000000000000000000" pitchFamily="2" charset="2"/>
              <a:buChar char="§"/>
              <a:defRPr/>
            </a:pPr>
            <a:r>
              <a:rPr lang="en-US" sz="2800" dirty="0" smtClean="0"/>
              <a:t>Does </a:t>
            </a:r>
            <a:r>
              <a:rPr lang="en-US" sz="2800" dirty="0"/>
              <a:t>the employee request “emergency” vacation</a:t>
            </a:r>
            <a:r>
              <a:rPr lang="en-US" sz="2800" dirty="0" smtClean="0"/>
              <a:t>?</a:t>
            </a:r>
          </a:p>
          <a:p>
            <a:pPr marL="493776" indent="-457200" eaLnBrk="1" fontAlgn="auto" hangingPunct="1">
              <a:lnSpc>
                <a:spcPct val="80000"/>
              </a:lnSpc>
              <a:spcAft>
                <a:spcPts val="0"/>
              </a:spcAft>
              <a:buFont typeface="Wingdings" panose="05000000000000000000" pitchFamily="2" charset="2"/>
              <a:buChar char="§"/>
              <a:defRPr/>
            </a:pPr>
            <a:endParaRPr lang="en-US" sz="1100" dirty="0" smtClean="0"/>
          </a:p>
          <a:p>
            <a:pPr marL="493776" indent="-457200" eaLnBrk="1" fontAlgn="auto" hangingPunct="1">
              <a:lnSpc>
                <a:spcPct val="80000"/>
              </a:lnSpc>
              <a:spcAft>
                <a:spcPts val="0"/>
              </a:spcAft>
              <a:buFont typeface="Wingdings" panose="05000000000000000000" pitchFamily="2" charset="2"/>
              <a:buChar char="§"/>
              <a:defRPr/>
            </a:pPr>
            <a:r>
              <a:rPr lang="en-US" sz="2800" dirty="0" smtClean="0"/>
              <a:t>Is </a:t>
            </a:r>
            <a:r>
              <a:rPr lang="en-US" sz="2800" dirty="0"/>
              <a:t>there a pattern of absences (i.e., requesting Monday or Friday off frequently</a:t>
            </a:r>
            <a:r>
              <a:rPr lang="en-US" sz="2800" dirty="0" smtClean="0"/>
              <a:t>)?</a:t>
            </a:r>
          </a:p>
          <a:p>
            <a:pPr marL="493776" indent="-457200" eaLnBrk="1" fontAlgn="auto" hangingPunct="1">
              <a:lnSpc>
                <a:spcPct val="80000"/>
              </a:lnSpc>
              <a:spcAft>
                <a:spcPts val="0"/>
              </a:spcAft>
              <a:buFont typeface="Wingdings" panose="05000000000000000000" pitchFamily="2" charset="2"/>
              <a:buChar char="§"/>
              <a:defRPr/>
            </a:pPr>
            <a:endParaRPr lang="en-US" sz="1000" dirty="0" smtClean="0"/>
          </a:p>
          <a:p>
            <a:pPr marL="493776" indent="-457200" eaLnBrk="1" fontAlgn="auto" hangingPunct="1">
              <a:lnSpc>
                <a:spcPct val="80000"/>
              </a:lnSpc>
              <a:spcAft>
                <a:spcPts val="0"/>
              </a:spcAft>
              <a:buFont typeface="Wingdings" panose="05000000000000000000" pitchFamily="2" charset="2"/>
              <a:buChar char="§"/>
              <a:defRPr/>
            </a:pPr>
            <a:r>
              <a:rPr lang="en-US" sz="2800" dirty="0" smtClean="0"/>
              <a:t>Are </a:t>
            </a:r>
            <a:r>
              <a:rPr lang="en-US" sz="2800" dirty="0"/>
              <a:t>there any incidents of the employee being AWOL (absent without leave)? </a:t>
            </a:r>
            <a:endParaRPr lang="en-US" sz="2800" dirty="0" smtClean="0"/>
          </a:p>
          <a:p>
            <a:pPr marL="493776" indent="-457200" eaLnBrk="1" fontAlgn="auto" hangingPunct="1">
              <a:lnSpc>
                <a:spcPct val="80000"/>
              </a:lnSpc>
              <a:spcAft>
                <a:spcPts val="0"/>
              </a:spcAft>
              <a:buFont typeface="Wingdings" panose="05000000000000000000" pitchFamily="2" charset="2"/>
              <a:buChar char="§"/>
              <a:defRPr/>
            </a:pPr>
            <a:endParaRPr lang="en-US" sz="1000" dirty="0" smtClean="0"/>
          </a:p>
          <a:p>
            <a:pPr marL="493776" indent="-457200" eaLnBrk="1" fontAlgn="auto" hangingPunct="1">
              <a:lnSpc>
                <a:spcPct val="80000"/>
              </a:lnSpc>
              <a:spcAft>
                <a:spcPts val="0"/>
              </a:spcAft>
              <a:buFont typeface="Wingdings" panose="05000000000000000000" pitchFamily="2" charset="2"/>
              <a:buChar char="§"/>
              <a:defRPr/>
            </a:pPr>
            <a:r>
              <a:rPr lang="en-US" sz="2800" dirty="0" smtClean="0"/>
              <a:t>Are </a:t>
            </a:r>
            <a:r>
              <a:rPr lang="en-US" sz="2800" dirty="0"/>
              <a:t>absences appropriately reported through your Time &amp; Attendance mechanisms?</a:t>
            </a:r>
          </a:p>
        </p:txBody>
      </p:sp>
    </p:spTree>
    <p:extLst>
      <p:ext uri="{BB962C8B-B14F-4D97-AF65-F5344CB8AC3E}">
        <p14:creationId xmlns:p14="http://schemas.microsoft.com/office/powerpoint/2010/main" val="1118626158"/>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600200" y="152400"/>
            <a:ext cx="7543800" cy="1143000"/>
          </a:xfrm>
        </p:spPr>
        <p:txBody>
          <a:bodyPr/>
          <a:lstStyle/>
          <a:p>
            <a:pPr algn="r" eaLnBrk="1" hangingPunct="1"/>
            <a:r>
              <a:rPr lang="en-US" altLang="en-US" sz="3200" b="1" dirty="0" smtClean="0">
                <a:latin typeface="Arial" charset="0"/>
                <a:cs typeface="Times New Roman" pitchFamily="18" charset="0"/>
              </a:rPr>
              <a:t> </a:t>
            </a:r>
            <a:r>
              <a:rPr lang="en-US" altLang="en-US" dirty="0" smtClean="0">
                <a:cs typeface="Times New Roman" pitchFamily="18" charset="0"/>
              </a:rPr>
              <a:t>Observance of Working Hours</a:t>
            </a:r>
            <a:endParaRPr lang="en-US" altLang="en-US" b="1" dirty="0" smtClean="0">
              <a:latin typeface="Arial" charset="0"/>
              <a:cs typeface="Times New Roman" pitchFamily="18" charset="0"/>
            </a:endParaRPr>
          </a:p>
        </p:txBody>
      </p:sp>
      <p:sp>
        <p:nvSpPr>
          <p:cNvPr id="75779" name="Rectangle 3"/>
          <p:cNvSpPr>
            <a:spLocks noGrp="1" noChangeArrowheads="1"/>
          </p:cNvSpPr>
          <p:nvPr>
            <p:ph idx="1"/>
          </p:nvPr>
        </p:nvSpPr>
        <p:spPr>
          <a:xfrm>
            <a:off x="990600" y="1981200"/>
            <a:ext cx="7848600" cy="4343400"/>
          </a:xfrm>
        </p:spPr>
        <p:txBody>
          <a:bodyPr>
            <a:normAutofit fontScale="92500" lnSpcReduction="10000"/>
          </a:bodyPr>
          <a:lstStyle/>
          <a:p>
            <a:pPr marL="493776" indent="-457200" eaLnBrk="1" fontAlgn="auto" hangingPunct="1">
              <a:spcAft>
                <a:spcPts val="0"/>
              </a:spcAft>
              <a:buFont typeface="Wingdings" panose="05000000000000000000" pitchFamily="2" charset="2"/>
              <a:buChar char="§"/>
              <a:defRPr/>
            </a:pPr>
            <a:r>
              <a:rPr lang="en-US" dirty="0">
                <a:cs typeface="Times New Roman" pitchFamily="18" charset="0"/>
              </a:rPr>
              <a:t>Is the employee frequently late reporting for work or returning from lunch or breaks</a:t>
            </a:r>
            <a:r>
              <a:rPr lang="en-US" dirty="0" smtClean="0">
                <a:cs typeface="Times New Roman" pitchFamily="18" charset="0"/>
              </a:rPr>
              <a:t>?</a:t>
            </a:r>
          </a:p>
          <a:p>
            <a:pPr marL="493776" indent="-457200" eaLnBrk="1" fontAlgn="auto" hangingPunct="1">
              <a:spcAft>
                <a:spcPts val="0"/>
              </a:spcAft>
              <a:buFont typeface="Wingdings" panose="05000000000000000000" pitchFamily="2" charset="2"/>
              <a:buChar char="§"/>
              <a:defRPr/>
            </a:pPr>
            <a:endParaRPr lang="en-US" sz="1200" dirty="0" smtClean="0">
              <a:cs typeface="Times New Roman" pitchFamily="18" charset="0"/>
            </a:endParaRPr>
          </a:p>
          <a:p>
            <a:pPr marL="493776" indent="-457200" eaLnBrk="1" fontAlgn="auto" hangingPunct="1">
              <a:spcAft>
                <a:spcPts val="0"/>
              </a:spcAft>
              <a:buFont typeface="Wingdings" panose="05000000000000000000" pitchFamily="2" charset="2"/>
              <a:buChar char="§"/>
              <a:defRPr/>
            </a:pPr>
            <a:r>
              <a:rPr lang="en-US" dirty="0" smtClean="0">
                <a:cs typeface="Times New Roman" pitchFamily="18" charset="0"/>
              </a:rPr>
              <a:t>Does </a:t>
            </a:r>
            <a:r>
              <a:rPr lang="en-US" dirty="0">
                <a:cs typeface="Times New Roman" pitchFamily="18" charset="0"/>
              </a:rPr>
              <a:t>the employee frequently leave early?</a:t>
            </a:r>
            <a:r>
              <a:rPr lang="en-US" dirty="0"/>
              <a:t> </a:t>
            </a:r>
            <a:endParaRPr lang="en-US" dirty="0" smtClean="0"/>
          </a:p>
          <a:p>
            <a:pPr marL="493776" indent="-457200" eaLnBrk="1" fontAlgn="auto" hangingPunct="1">
              <a:spcAft>
                <a:spcPts val="0"/>
              </a:spcAft>
              <a:buFont typeface="Wingdings" panose="05000000000000000000" pitchFamily="2" charset="2"/>
              <a:buChar char="§"/>
              <a:defRPr/>
            </a:pPr>
            <a:endParaRPr lang="en-US" sz="1200" dirty="0" smtClean="0"/>
          </a:p>
          <a:p>
            <a:pPr marL="493776" indent="-457200" eaLnBrk="1" fontAlgn="auto" hangingPunct="1">
              <a:spcAft>
                <a:spcPts val="0"/>
              </a:spcAft>
              <a:buFont typeface="Wingdings" panose="05000000000000000000" pitchFamily="2" charset="2"/>
              <a:buChar char="§"/>
              <a:defRPr/>
            </a:pPr>
            <a:r>
              <a:rPr lang="en-US" dirty="0" smtClean="0"/>
              <a:t>Are </a:t>
            </a:r>
            <a:r>
              <a:rPr lang="en-US" dirty="0"/>
              <a:t>the reasons for being tardy or absent believable</a:t>
            </a:r>
            <a:r>
              <a:rPr lang="en-US" dirty="0" smtClean="0"/>
              <a:t>?</a:t>
            </a:r>
          </a:p>
          <a:p>
            <a:pPr marL="493776" indent="-457200" eaLnBrk="1" fontAlgn="auto" hangingPunct="1">
              <a:spcAft>
                <a:spcPts val="0"/>
              </a:spcAft>
              <a:buFont typeface="Wingdings" panose="05000000000000000000" pitchFamily="2" charset="2"/>
              <a:buChar char="§"/>
              <a:defRPr/>
            </a:pPr>
            <a:endParaRPr lang="en-US" sz="1100" dirty="0" smtClean="0"/>
          </a:p>
          <a:p>
            <a:pPr marL="493776" indent="-457200" eaLnBrk="1" fontAlgn="auto" hangingPunct="1">
              <a:spcAft>
                <a:spcPts val="0"/>
              </a:spcAft>
              <a:buFont typeface="Wingdings" panose="05000000000000000000" pitchFamily="2" charset="2"/>
              <a:buChar char="§"/>
              <a:defRPr/>
            </a:pPr>
            <a:r>
              <a:rPr lang="en-US" dirty="0" smtClean="0">
                <a:cs typeface="Times New Roman" pitchFamily="18" charset="0"/>
              </a:rPr>
              <a:t>Do </a:t>
            </a:r>
            <a:r>
              <a:rPr lang="en-US" dirty="0">
                <a:cs typeface="Times New Roman" pitchFamily="18" charset="0"/>
              </a:rPr>
              <a:t>problems with observance of working hours impact other employees and the operation of the department?</a:t>
            </a:r>
            <a:r>
              <a:rPr lang="en-US" dirty="0"/>
              <a:t> </a:t>
            </a:r>
          </a:p>
        </p:txBody>
      </p:sp>
    </p:spTree>
    <p:extLst>
      <p:ext uri="{BB962C8B-B14F-4D97-AF65-F5344CB8AC3E}">
        <p14:creationId xmlns:p14="http://schemas.microsoft.com/office/powerpoint/2010/main" val="1367887224"/>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normAutofit/>
          </a:bodyPr>
          <a:lstStyle/>
          <a:p>
            <a:pPr algn="r" eaLnBrk="1" hangingPunct="1"/>
            <a:r>
              <a:rPr lang="en-US" altLang="en-US" dirty="0" smtClean="0"/>
              <a:t>Performance Appraisals</a:t>
            </a:r>
          </a:p>
        </p:txBody>
      </p:sp>
      <p:sp>
        <p:nvSpPr>
          <p:cNvPr id="11267" name="Rectangle 3"/>
          <p:cNvSpPr>
            <a:spLocks noGrp="1" noChangeArrowheads="1"/>
          </p:cNvSpPr>
          <p:nvPr>
            <p:ph idx="1"/>
          </p:nvPr>
        </p:nvSpPr>
        <p:spPr>
          <a:xfrm>
            <a:off x="990600" y="1295400"/>
            <a:ext cx="8077200" cy="5257800"/>
          </a:xfrm>
        </p:spPr>
        <p:txBody>
          <a:bodyPr>
            <a:normAutofit fontScale="92500" lnSpcReduction="10000"/>
          </a:bodyPr>
          <a:lstStyle/>
          <a:p>
            <a:pPr marL="285750" indent="-285750">
              <a:lnSpc>
                <a:spcPct val="90000"/>
              </a:lnSpc>
              <a:buFont typeface="Wingdings" panose="05000000000000000000" pitchFamily="2" charset="2"/>
              <a:buChar char="§"/>
            </a:pPr>
            <a:endParaRPr lang="en-US" altLang="en-US" sz="1300" dirty="0" smtClean="0"/>
          </a:p>
          <a:p>
            <a:pPr>
              <a:lnSpc>
                <a:spcPct val="110000"/>
              </a:lnSpc>
              <a:spcBef>
                <a:spcPts val="0"/>
              </a:spcBef>
            </a:pPr>
            <a:r>
              <a:rPr lang="en-US" sz="2600" dirty="0"/>
              <a:t>The process by which a manager or </a:t>
            </a:r>
            <a:r>
              <a:rPr lang="en-US" sz="2600" dirty="0" smtClean="0"/>
              <a:t>consultant;</a:t>
            </a:r>
          </a:p>
          <a:p>
            <a:pPr lvl="1">
              <a:lnSpc>
                <a:spcPct val="110000"/>
              </a:lnSpc>
              <a:spcBef>
                <a:spcPts val="0"/>
              </a:spcBef>
            </a:pPr>
            <a:r>
              <a:rPr lang="en-US" sz="1800" dirty="0" smtClean="0"/>
              <a:t>examines </a:t>
            </a:r>
            <a:r>
              <a:rPr lang="en-US" sz="1800" dirty="0"/>
              <a:t>and evaluates an employee's work behavior by comparing it with </a:t>
            </a:r>
            <a:r>
              <a:rPr lang="en-US" sz="1800" b="1" dirty="0">
                <a:solidFill>
                  <a:schemeClr val="accent2"/>
                </a:solidFill>
              </a:rPr>
              <a:t>preset </a:t>
            </a:r>
            <a:r>
              <a:rPr lang="en-US" sz="1800" b="1" dirty="0" smtClean="0">
                <a:solidFill>
                  <a:schemeClr val="accent2"/>
                </a:solidFill>
              </a:rPr>
              <a:t>standards</a:t>
            </a:r>
            <a:r>
              <a:rPr lang="en-US" sz="1800" dirty="0"/>
              <a:t>;</a:t>
            </a:r>
          </a:p>
          <a:p>
            <a:pPr lvl="1">
              <a:lnSpc>
                <a:spcPct val="110000"/>
              </a:lnSpc>
              <a:spcBef>
                <a:spcPts val="0"/>
              </a:spcBef>
            </a:pPr>
            <a:r>
              <a:rPr lang="en-US" sz="1800" b="1" dirty="0" smtClean="0">
                <a:solidFill>
                  <a:schemeClr val="accent2"/>
                </a:solidFill>
              </a:rPr>
              <a:t>documents</a:t>
            </a:r>
            <a:r>
              <a:rPr lang="en-US" sz="1800" dirty="0" smtClean="0"/>
              <a:t> </a:t>
            </a:r>
            <a:r>
              <a:rPr lang="en-US" sz="1800" dirty="0"/>
              <a:t>the results of the comparison, </a:t>
            </a:r>
            <a:r>
              <a:rPr lang="en-US" sz="1800" dirty="0" smtClean="0"/>
              <a:t> and;</a:t>
            </a:r>
          </a:p>
          <a:p>
            <a:pPr lvl="1">
              <a:lnSpc>
                <a:spcPct val="110000"/>
              </a:lnSpc>
              <a:spcBef>
                <a:spcPts val="0"/>
              </a:spcBef>
            </a:pPr>
            <a:r>
              <a:rPr lang="en-US" sz="1800" dirty="0" smtClean="0"/>
              <a:t>uses </a:t>
            </a:r>
            <a:r>
              <a:rPr lang="en-US" sz="1800" dirty="0"/>
              <a:t>the results to </a:t>
            </a:r>
            <a:r>
              <a:rPr lang="en-US" sz="1800" b="1" dirty="0">
                <a:solidFill>
                  <a:schemeClr val="accent2"/>
                </a:solidFill>
              </a:rPr>
              <a:t>provide feedback </a:t>
            </a:r>
            <a:r>
              <a:rPr lang="en-US" sz="1800" dirty="0"/>
              <a:t>to the </a:t>
            </a:r>
            <a:r>
              <a:rPr lang="en-US" sz="1800" dirty="0" smtClean="0"/>
              <a:t>employee to </a:t>
            </a:r>
            <a:r>
              <a:rPr lang="en-US" sz="1800" dirty="0"/>
              <a:t>show where improvements are needed and why. </a:t>
            </a:r>
            <a:endParaRPr lang="en-US" sz="1800" dirty="0" smtClean="0"/>
          </a:p>
          <a:p>
            <a:pPr lvl="1">
              <a:lnSpc>
                <a:spcPct val="110000"/>
              </a:lnSpc>
              <a:spcBef>
                <a:spcPts val="0"/>
              </a:spcBef>
            </a:pPr>
            <a:endParaRPr lang="en-US" sz="1800" dirty="0" smtClean="0"/>
          </a:p>
          <a:p>
            <a:pPr>
              <a:spcBef>
                <a:spcPts val="0"/>
              </a:spcBef>
            </a:pPr>
            <a:r>
              <a:rPr lang="en-US" sz="2600" dirty="0" smtClean="0"/>
              <a:t>Performance </a:t>
            </a:r>
            <a:r>
              <a:rPr lang="en-US" sz="2600" dirty="0"/>
              <a:t>appraisals are employed to determine who needs what training, and who will be promoted, demoted, retained, or </a:t>
            </a:r>
            <a:r>
              <a:rPr lang="en-US" sz="2600" b="1" dirty="0">
                <a:solidFill>
                  <a:srgbClr val="FF0000"/>
                </a:solidFill>
              </a:rPr>
              <a:t>fired</a:t>
            </a:r>
            <a:r>
              <a:rPr lang="en-US" sz="2600" dirty="0"/>
              <a:t>.</a:t>
            </a:r>
          </a:p>
          <a:p>
            <a:pPr eaLnBrk="1" hangingPunct="1">
              <a:lnSpc>
                <a:spcPct val="90000"/>
              </a:lnSpc>
              <a:buFont typeface="Wingdings" panose="05000000000000000000" pitchFamily="2" charset="2"/>
              <a:buChar char="§"/>
            </a:pPr>
            <a:endParaRPr lang="en-US" altLang="en-US" sz="1300" dirty="0" smtClean="0"/>
          </a:p>
          <a:p>
            <a:pPr eaLnBrk="1" hangingPunct="1">
              <a:lnSpc>
                <a:spcPct val="90000"/>
              </a:lnSpc>
              <a:buFont typeface="Wingdings" panose="05000000000000000000" pitchFamily="2" charset="2"/>
              <a:buChar char="§"/>
            </a:pPr>
            <a:r>
              <a:rPr lang="en-US" altLang="en-US" sz="2800" dirty="0" smtClean="0"/>
              <a:t>Performance evaluations document the following cases:</a:t>
            </a:r>
          </a:p>
          <a:p>
            <a:pPr lvl="1" eaLnBrk="1" hangingPunct="1">
              <a:lnSpc>
                <a:spcPct val="90000"/>
              </a:lnSpc>
              <a:buFont typeface="Wingdings" panose="05000000000000000000" pitchFamily="2" charset="2"/>
              <a:buChar char="§"/>
            </a:pPr>
            <a:r>
              <a:rPr lang="en-US" altLang="en-US" sz="2200" dirty="0" smtClean="0"/>
              <a:t>completion of probationary or work test periods</a:t>
            </a:r>
          </a:p>
          <a:p>
            <a:pPr lvl="1" eaLnBrk="1" hangingPunct="1">
              <a:lnSpc>
                <a:spcPct val="90000"/>
              </a:lnSpc>
              <a:buFont typeface="Wingdings" panose="05000000000000000000" pitchFamily="2" charset="2"/>
              <a:buChar char="§"/>
            </a:pPr>
            <a:r>
              <a:rPr lang="en-US" altLang="en-US" sz="2200" dirty="0" smtClean="0"/>
              <a:t>increments, promotions, advancements, layoff actions, or re-employment eligibility</a:t>
            </a:r>
          </a:p>
          <a:p>
            <a:pPr lvl="1" eaLnBrk="1" hangingPunct="1">
              <a:lnSpc>
                <a:spcPct val="90000"/>
              </a:lnSpc>
              <a:buFont typeface="Wingdings" panose="05000000000000000000" pitchFamily="2" charset="2"/>
              <a:buChar char="§"/>
            </a:pPr>
            <a:r>
              <a:rPr lang="en-US" altLang="en-US" sz="2200" dirty="0" smtClean="0"/>
              <a:t>other personnel decisions</a:t>
            </a:r>
          </a:p>
        </p:txBody>
      </p:sp>
    </p:spTree>
    <p:extLst>
      <p:ext uri="{BB962C8B-B14F-4D97-AF65-F5344CB8AC3E}">
        <p14:creationId xmlns:p14="http://schemas.microsoft.com/office/powerpoint/2010/main" val="1390890417"/>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600200" y="152400"/>
            <a:ext cx="7543800" cy="1143000"/>
          </a:xfrm>
        </p:spPr>
        <p:txBody>
          <a:bodyPr/>
          <a:lstStyle/>
          <a:p>
            <a:pPr algn="r" eaLnBrk="1" hangingPunct="1"/>
            <a:r>
              <a:rPr lang="en-US" altLang="en-US" sz="3200" b="1" dirty="0" smtClean="0">
                <a:latin typeface="Arial" charset="0"/>
                <a:cs typeface="Times New Roman" pitchFamily="18" charset="0"/>
              </a:rPr>
              <a:t> </a:t>
            </a:r>
            <a:r>
              <a:rPr lang="en-US" altLang="en-US" dirty="0" smtClean="0">
                <a:cs typeface="Times New Roman" pitchFamily="18" charset="0"/>
              </a:rPr>
              <a:t>What about Safety?</a:t>
            </a:r>
            <a:endParaRPr lang="en-US" altLang="en-US" b="1" dirty="0" smtClean="0">
              <a:latin typeface="Arial" charset="0"/>
              <a:cs typeface="Times New Roman" pitchFamily="18" charset="0"/>
            </a:endParaRPr>
          </a:p>
        </p:txBody>
      </p:sp>
      <p:sp>
        <p:nvSpPr>
          <p:cNvPr id="75779" name="Rectangle 3"/>
          <p:cNvSpPr>
            <a:spLocks noGrp="1" noChangeArrowheads="1"/>
          </p:cNvSpPr>
          <p:nvPr>
            <p:ph idx="1"/>
          </p:nvPr>
        </p:nvSpPr>
        <p:spPr>
          <a:xfrm>
            <a:off x="990600" y="1981200"/>
            <a:ext cx="8077200" cy="4343400"/>
          </a:xfrm>
        </p:spPr>
        <p:txBody>
          <a:bodyPr>
            <a:normAutofit/>
          </a:bodyPr>
          <a:lstStyle/>
          <a:p>
            <a:pPr marL="493776" indent="-457200" eaLnBrk="1" fontAlgn="auto" hangingPunct="1">
              <a:spcAft>
                <a:spcPts val="0"/>
              </a:spcAft>
              <a:buFont typeface="Wingdings" panose="05000000000000000000" pitchFamily="2" charset="2"/>
              <a:buChar char="§"/>
              <a:defRPr/>
            </a:pPr>
            <a:r>
              <a:rPr lang="en-US" dirty="0" smtClean="0"/>
              <a:t>Safety is no longer listed as a Core Competency:</a:t>
            </a:r>
          </a:p>
          <a:p>
            <a:pPr marL="768096" lvl="1" indent="-457200">
              <a:buFont typeface="Wingdings" panose="05000000000000000000" pitchFamily="2" charset="2"/>
              <a:buChar char="§"/>
              <a:defRPr/>
            </a:pPr>
            <a:r>
              <a:rPr lang="en-US" sz="2400" dirty="0" smtClean="0"/>
              <a:t>Safety is MAJOR component of employees role:</a:t>
            </a:r>
          </a:p>
          <a:p>
            <a:pPr marL="1014984" lvl="2" indent="-457200">
              <a:buFont typeface="Wingdings" panose="05000000000000000000" pitchFamily="2" charset="2"/>
              <a:buChar char="§"/>
              <a:defRPr/>
            </a:pPr>
            <a:r>
              <a:rPr lang="en-US" dirty="0" smtClean="0"/>
              <a:t>Section A</a:t>
            </a:r>
            <a:r>
              <a:rPr lang="en-US" i="1" dirty="0" smtClean="0"/>
              <a:t>:</a:t>
            </a:r>
            <a:r>
              <a:rPr lang="en-US" b="1" i="1" dirty="0" smtClean="0"/>
              <a:t> Major Job Responsibility</a:t>
            </a:r>
          </a:p>
          <a:p>
            <a:pPr marL="768096" lvl="1" indent="-457200">
              <a:buFont typeface="Wingdings" panose="05000000000000000000" pitchFamily="2" charset="2"/>
              <a:buChar char="§"/>
              <a:defRPr/>
            </a:pPr>
            <a:r>
              <a:rPr lang="en-US" sz="2400" dirty="0" smtClean="0"/>
              <a:t>Safety is expected part of everyday behavior:</a:t>
            </a:r>
          </a:p>
          <a:p>
            <a:pPr marL="1014984" lvl="2" indent="-457200">
              <a:buFont typeface="Wingdings" panose="05000000000000000000" pitchFamily="2" charset="2"/>
              <a:buChar char="§"/>
              <a:defRPr/>
            </a:pPr>
            <a:r>
              <a:rPr lang="en-US" dirty="0" smtClean="0"/>
              <a:t>Section C: </a:t>
            </a:r>
            <a:r>
              <a:rPr lang="en-US" b="1" i="1" dirty="0" smtClean="0"/>
              <a:t>Compliance with Rules</a:t>
            </a:r>
            <a:endParaRPr lang="en-US" b="1" i="1" dirty="0"/>
          </a:p>
        </p:txBody>
      </p:sp>
    </p:spTree>
    <p:extLst>
      <p:ext uri="{BB962C8B-B14F-4D97-AF65-F5344CB8AC3E}">
        <p14:creationId xmlns:p14="http://schemas.microsoft.com/office/powerpoint/2010/main" val="1170641337"/>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altLang="en-US" dirty="0">
                <a:solidFill>
                  <a:schemeClr val="accent5">
                    <a:lumMod val="50000"/>
                  </a:schemeClr>
                </a:solidFill>
              </a:rPr>
              <a:t>Section D: Goal Achievement</a:t>
            </a:r>
            <a:endParaRPr lang="en-US" dirty="0">
              <a:solidFill>
                <a:schemeClr val="accent5">
                  <a:lumMod val="50000"/>
                </a:schemeClr>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02938521"/>
              </p:ext>
            </p:extLst>
          </p:nvPr>
        </p:nvGraphicFramePr>
        <p:xfrm>
          <a:off x="1164944" y="1981200"/>
          <a:ext cx="7293256" cy="1790180"/>
        </p:xfrm>
        <a:graphic>
          <a:graphicData uri="http://schemas.openxmlformats.org/drawingml/2006/table">
            <a:tbl>
              <a:tblPr firstRow="1" firstCol="1" bandRow="1">
                <a:tableStyleId>{5C22544A-7EE6-4342-B048-85BDC9FD1C3A}</a:tableStyleId>
              </a:tblPr>
              <a:tblGrid>
                <a:gridCol w="2455156"/>
                <a:gridCol w="962806"/>
                <a:gridCol w="1082658"/>
                <a:gridCol w="2792636"/>
              </a:tblGrid>
              <a:tr h="182838">
                <a:tc>
                  <a:txBody>
                    <a:bodyPr/>
                    <a:lstStyle/>
                    <a:p>
                      <a:pPr marL="0" marR="0" algn="ctr">
                        <a:spcBef>
                          <a:spcPts val="0"/>
                        </a:spcBef>
                        <a:spcAft>
                          <a:spcPts val="0"/>
                        </a:spcAft>
                      </a:pPr>
                      <a:r>
                        <a:rPr lang="en-US" sz="1200" dirty="0">
                          <a:effectLst/>
                        </a:rPr>
                        <a:t>Goal</a:t>
                      </a:r>
                      <a:endParaRPr lang="en-US" sz="1300" dirty="0">
                        <a:solidFill>
                          <a:srgbClr val="76923C"/>
                        </a:solidFill>
                        <a:effectLst/>
                        <a:latin typeface="Calibri"/>
                        <a:ea typeface="Calibri"/>
                        <a:cs typeface="Times New Roman"/>
                      </a:endParaRPr>
                    </a:p>
                  </a:txBody>
                  <a:tcPr marL="80365" marR="80365"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200">
                          <a:effectLst/>
                        </a:rPr>
                        <a:t>Successful</a:t>
                      </a:r>
                      <a:endParaRPr lang="en-US" sz="1300">
                        <a:solidFill>
                          <a:srgbClr val="76923C"/>
                        </a:solidFill>
                        <a:effectLst/>
                        <a:latin typeface="Calibri"/>
                        <a:ea typeface="Calibri"/>
                        <a:cs typeface="Times New Roman"/>
                      </a:endParaRPr>
                    </a:p>
                  </a:txBody>
                  <a:tcPr marL="80365" marR="80365" marT="0" marB="0" anchor="ctr">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200">
                          <a:effectLst/>
                        </a:rPr>
                        <a:t>Unsuccessful</a:t>
                      </a:r>
                      <a:endParaRPr lang="en-US" sz="1300">
                        <a:solidFill>
                          <a:srgbClr val="76923C"/>
                        </a:solidFill>
                        <a:effectLst/>
                        <a:latin typeface="Calibri"/>
                        <a:ea typeface="Calibri"/>
                        <a:cs typeface="Times New Roman"/>
                      </a:endParaRPr>
                    </a:p>
                  </a:txBody>
                  <a:tcPr marL="80365" marR="80365" marT="0" marB="0" anchor="ctr">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200">
                          <a:effectLst/>
                        </a:rPr>
                        <a:t>Comments</a:t>
                      </a:r>
                      <a:endParaRPr lang="en-US" sz="1300">
                        <a:solidFill>
                          <a:srgbClr val="76923C"/>
                        </a:solidFill>
                        <a:effectLst/>
                        <a:latin typeface="Calibri"/>
                        <a:ea typeface="Calibri"/>
                        <a:cs typeface="Times New Roman"/>
                      </a:endParaRPr>
                    </a:p>
                  </a:txBody>
                  <a:tcPr marL="80365" marR="80365"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321460">
                <a:tc>
                  <a:txBody>
                    <a:bodyPr/>
                    <a:lstStyle/>
                    <a:p>
                      <a:pPr marL="0" marR="0">
                        <a:spcBef>
                          <a:spcPts val="0"/>
                        </a:spcBef>
                        <a:spcAft>
                          <a:spcPts val="0"/>
                        </a:spcAft>
                      </a:pPr>
                      <a:r>
                        <a:rPr lang="en-US" sz="1200" dirty="0">
                          <a:effectLst/>
                        </a:rPr>
                        <a:t>1.      </a:t>
                      </a:r>
                      <a:endParaRPr lang="en-US" sz="1300" dirty="0">
                        <a:solidFill>
                          <a:srgbClr val="76923C"/>
                        </a:solidFill>
                        <a:effectLst/>
                        <a:latin typeface="Calibri"/>
                        <a:ea typeface="Calibri"/>
                        <a:cs typeface="Times New Roman"/>
                      </a:endParaRPr>
                    </a:p>
                  </a:txBody>
                  <a:tcPr marL="80365" marR="80365" marT="0" marB="0">
                    <a:lnL w="12700" cap="flat" cmpd="sng" algn="ctr">
                      <a:solidFill>
                        <a:schemeClr val="tx1"/>
                      </a:solidFill>
                      <a:prstDash val="solid"/>
                      <a:round/>
                      <a:headEnd type="none" w="med" len="med"/>
                      <a:tailEnd type="none" w="med" len="med"/>
                    </a:lnL>
                  </a:tcPr>
                </a:tc>
                <a:tc>
                  <a:txBody>
                    <a:bodyPr/>
                    <a:lstStyle/>
                    <a:p>
                      <a:pPr marL="0" marR="0" algn="ctr">
                        <a:spcBef>
                          <a:spcPts val="0"/>
                        </a:spcBef>
                        <a:spcAft>
                          <a:spcPts val="0"/>
                        </a:spcAft>
                      </a:pPr>
                      <a:endParaRPr lang="en-US" sz="1200">
                        <a:solidFill>
                          <a:srgbClr val="76923C"/>
                        </a:solidFill>
                        <a:effectLst/>
                        <a:latin typeface="Times New Roman"/>
                        <a:ea typeface="Calibri"/>
                        <a:cs typeface="Times New Roman"/>
                      </a:endParaRPr>
                    </a:p>
                  </a:txBody>
                  <a:tcPr marL="80365" marR="80365" marT="0" marB="0" anchor="ctr"/>
                </a:tc>
                <a:tc>
                  <a:txBody>
                    <a:bodyPr/>
                    <a:lstStyle/>
                    <a:p>
                      <a:pPr marL="0" marR="0" algn="ctr">
                        <a:spcBef>
                          <a:spcPts val="0"/>
                        </a:spcBef>
                        <a:spcAft>
                          <a:spcPts val="0"/>
                        </a:spcAft>
                      </a:pPr>
                      <a:endParaRPr lang="en-US" sz="1200">
                        <a:solidFill>
                          <a:srgbClr val="76923C"/>
                        </a:solidFill>
                        <a:effectLst/>
                        <a:latin typeface="Times New Roman"/>
                        <a:ea typeface="Calibri"/>
                        <a:cs typeface="Times New Roman"/>
                      </a:endParaRPr>
                    </a:p>
                  </a:txBody>
                  <a:tcPr marL="80365" marR="80365" marT="0" marB="0" anchor="ctr"/>
                </a:tc>
                <a:tc>
                  <a:txBody>
                    <a:bodyPr/>
                    <a:lstStyle/>
                    <a:p>
                      <a:pPr marL="0" marR="0">
                        <a:spcBef>
                          <a:spcPts val="0"/>
                        </a:spcBef>
                        <a:spcAft>
                          <a:spcPts val="0"/>
                        </a:spcAft>
                      </a:pPr>
                      <a:r>
                        <a:rPr lang="en-US" sz="1200" dirty="0">
                          <a:effectLst/>
                        </a:rPr>
                        <a:t>     </a:t>
                      </a:r>
                      <a:endParaRPr lang="en-US" sz="1300" dirty="0">
                        <a:solidFill>
                          <a:srgbClr val="76923C"/>
                        </a:solidFill>
                        <a:effectLst/>
                        <a:latin typeface="Calibri"/>
                        <a:ea typeface="Calibri"/>
                        <a:cs typeface="Times New Roman"/>
                      </a:endParaRPr>
                    </a:p>
                  </a:txBody>
                  <a:tcPr marL="80365" marR="80365" marT="0" marB="0">
                    <a:lnR w="12700" cap="flat" cmpd="sng" algn="ctr">
                      <a:solidFill>
                        <a:schemeClr val="tx1"/>
                      </a:solidFill>
                      <a:prstDash val="solid"/>
                      <a:round/>
                      <a:headEnd type="none" w="med" len="med"/>
                      <a:tailEnd type="none" w="med" len="med"/>
                    </a:lnR>
                  </a:tcPr>
                </a:tc>
              </a:tr>
              <a:tr h="321460">
                <a:tc>
                  <a:txBody>
                    <a:bodyPr/>
                    <a:lstStyle/>
                    <a:p>
                      <a:pPr marL="0" marR="0">
                        <a:spcBef>
                          <a:spcPts val="0"/>
                        </a:spcBef>
                        <a:spcAft>
                          <a:spcPts val="0"/>
                        </a:spcAft>
                      </a:pPr>
                      <a:r>
                        <a:rPr lang="en-US" sz="1200" dirty="0">
                          <a:effectLst/>
                        </a:rPr>
                        <a:t>2.      </a:t>
                      </a:r>
                      <a:endParaRPr lang="en-US" sz="1300" dirty="0">
                        <a:solidFill>
                          <a:srgbClr val="76923C"/>
                        </a:solidFill>
                        <a:effectLst/>
                        <a:latin typeface="Calibri"/>
                        <a:ea typeface="Calibri"/>
                        <a:cs typeface="Times New Roman"/>
                      </a:endParaRPr>
                    </a:p>
                  </a:txBody>
                  <a:tcPr marL="80365" marR="80365" marT="0" marB="0">
                    <a:lnL w="12700" cap="flat" cmpd="sng" algn="ctr">
                      <a:solidFill>
                        <a:schemeClr val="tx1"/>
                      </a:solidFill>
                      <a:prstDash val="solid"/>
                      <a:round/>
                      <a:headEnd type="none" w="med" len="med"/>
                      <a:tailEnd type="none" w="med" len="med"/>
                    </a:lnL>
                  </a:tcPr>
                </a:tc>
                <a:tc>
                  <a:txBody>
                    <a:bodyPr/>
                    <a:lstStyle/>
                    <a:p>
                      <a:pPr marL="0" marR="0" algn="ctr">
                        <a:spcBef>
                          <a:spcPts val="0"/>
                        </a:spcBef>
                        <a:spcAft>
                          <a:spcPts val="0"/>
                        </a:spcAft>
                      </a:pPr>
                      <a:endParaRPr lang="en-US" sz="1200">
                        <a:solidFill>
                          <a:srgbClr val="76923C"/>
                        </a:solidFill>
                        <a:effectLst/>
                        <a:latin typeface="Times New Roman"/>
                        <a:ea typeface="Calibri"/>
                        <a:cs typeface="Times New Roman"/>
                      </a:endParaRPr>
                    </a:p>
                  </a:txBody>
                  <a:tcPr marL="80365" marR="80365" marT="0" marB="0" anchor="ctr"/>
                </a:tc>
                <a:tc>
                  <a:txBody>
                    <a:bodyPr/>
                    <a:lstStyle/>
                    <a:p>
                      <a:pPr marL="0" marR="0" algn="ctr">
                        <a:spcBef>
                          <a:spcPts val="0"/>
                        </a:spcBef>
                        <a:spcAft>
                          <a:spcPts val="0"/>
                        </a:spcAft>
                      </a:pPr>
                      <a:endParaRPr lang="en-US" sz="1200">
                        <a:solidFill>
                          <a:srgbClr val="76923C"/>
                        </a:solidFill>
                        <a:effectLst/>
                        <a:latin typeface="Times New Roman"/>
                        <a:ea typeface="Calibri"/>
                        <a:cs typeface="Times New Roman"/>
                      </a:endParaRPr>
                    </a:p>
                  </a:txBody>
                  <a:tcPr marL="80365" marR="80365" marT="0" marB="0" anchor="ctr"/>
                </a:tc>
                <a:tc>
                  <a:txBody>
                    <a:bodyPr/>
                    <a:lstStyle/>
                    <a:p>
                      <a:pPr marL="0" marR="0">
                        <a:spcBef>
                          <a:spcPts val="0"/>
                        </a:spcBef>
                        <a:spcAft>
                          <a:spcPts val="0"/>
                        </a:spcAft>
                      </a:pPr>
                      <a:r>
                        <a:rPr lang="en-US" sz="1200">
                          <a:effectLst/>
                        </a:rPr>
                        <a:t>     </a:t>
                      </a:r>
                      <a:endParaRPr lang="en-US" sz="1300">
                        <a:solidFill>
                          <a:srgbClr val="76923C"/>
                        </a:solidFill>
                        <a:effectLst/>
                        <a:latin typeface="Calibri"/>
                        <a:ea typeface="Calibri"/>
                        <a:cs typeface="Times New Roman"/>
                      </a:endParaRPr>
                    </a:p>
                  </a:txBody>
                  <a:tcPr marL="80365" marR="80365" marT="0" marB="0">
                    <a:lnR w="12700" cap="flat" cmpd="sng" algn="ctr">
                      <a:solidFill>
                        <a:schemeClr val="tx1"/>
                      </a:solidFill>
                      <a:prstDash val="solid"/>
                      <a:round/>
                      <a:headEnd type="none" w="med" len="med"/>
                      <a:tailEnd type="none" w="med" len="med"/>
                    </a:lnR>
                  </a:tcPr>
                </a:tc>
              </a:tr>
              <a:tr h="321460">
                <a:tc>
                  <a:txBody>
                    <a:bodyPr/>
                    <a:lstStyle/>
                    <a:p>
                      <a:pPr marL="0" marR="0">
                        <a:spcBef>
                          <a:spcPts val="0"/>
                        </a:spcBef>
                        <a:spcAft>
                          <a:spcPts val="0"/>
                        </a:spcAft>
                      </a:pPr>
                      <a:r>
                        <a:rPr lang="en-US" sz="1200">
                          <a:effectLst/>
                        </a:rPr>
                        <a:t>3.      </a:t>
                      </a:r>
                      <a:endParaRPr lang="en-US" sz="1300">
                        <a:solidFill>
                          <a:srgbClr val="76923C"/>
                        </a:solidFill>
                        <a:effectLst/>
                        <a:latin typeface="Calibri"/>
                        <a:ea typeface="Calibri"/>
                        <a:cs typeface="Times New Roman"/>
                      </a:endParaRPr>
                    </a:p>
                  </a:txBody>
                  <a:tcPr marL="80365" marR="80365" marT="0" marB="0">
                    <a:lnL w="12700" cap="flat" cmpd="sng" algn="ctr">
                      <a:solidFill>
                        <a:schemeClr val="tx1"/>
                      </a:solidFill>
                      <a:prstDash val="solid"/>
                      <a:round/>
                      <a:headEnd type="none" w="med" len="med"/>
                      <a:tailEnd type="none" w="med" len="med"/>
                    </a:lnL>
                  </a:tcPr>
                </a:tc>
                <a:tc>
                  <a:txBody>
                    <a:bodyPr/>
                    <a:lstStyle/>
                    <a:p>
                      <a:pPr marL="0" marR="0" algn="ctr">
                        <a:spcBef>
                          <a:spcPts val="0"/>
                        </a:spcBef>
                        <a:spcAft>
                          <a:spcPts val="0"/>
                        </a:spcAft>
                      </a:pPr>
                      <a:endParaRPr lang="en-US" sz="1200">
                        <a:solidFill>
                          <a:srgbClr val="76923C"/>
                        </a:solidFill>
                        <a:effectLst/>
                        <a:latin typeface="Times New Roman"/>
                        <a:ea typeface="Calibri"/>
                        <a:cs typeface="Times New Roman"/>
                      </a:endParaRPr>
                    </a:p>
                  </a:txBody>
                  <a:tcPr marL="80365" marR="80365" marT="0" marB="0" anchor="ctr"/>
                </a:tc>
                <a:tc>
                  <a:txBody>
                    <a:bodyPr/>
                    <a:lstStyle/>
                    <a:p>
                      <a:pPr marL="0" marR="0" algn="ctr">
                        <a:spcBef>
                          <a:spcPts val="0"/>
                        </a:spcBef>
                        <a:spcAft>
                          <a:spcPts val="0"/>
                        </a:spcAft>
                      </a:pPr>
                      <a:endParaRPr lang="en-US" sz="1200">
                        <a:solidFill>
                          <a:srgbClr val="76923C"/>
                        </a:solidFill>
                        <a:effectLst/>
                        <a:latin typeface="Times New Roman"/>
                        <a:ea typeface="Calibri"/>
                        <a:cs typeface="Times New Roman"/>
                      </a:endParaRPr>
                    </a:p>
                  </a:txBody>
                  <a:tcPr marL="80365" marR="80365" marT="0" marB="0" anchor="ctr"/>
                </a:tc>
                <a:tc>
                  <a:txBody>
                    <a:bodyPr/>
                    <a:lstStyle/>
                    <a:p>
                      <a:pPr marL="0" marR="0">
                        <a:spcBef>
                          <a:spcPts val="0"/>
                        </a:spcBef>
                        <a:spcAft>
                          <a:spcPts val="0"/>
                        </a:spcAft>
                      </a:pPr>
                      <a:r>
                        <a:rPr lang="en-US" sz="1200">
                          <a:effectLst/>
                        </a:rPr>
                        <a:t>     </a:t>
                      </a:r>
                      <a:endParaRPr lang="en-US" sz="1300">
                        <a:solidFill>
                          <a:srgbClr val="76923C"/>
                        </a:solidFill>
                        <a:effectLst/>
                        <a:latin typeface="Calibri"/>
                        <a:ea typeface="Calibri"/>
                        <a:cs typeface="Times New Roman"/>
                      </a:endParaRPr>
                    </a:p>
                  </a:txBody>
                  <a:tcPr marL="80365" marR="80365" marT="0" marB="0">
                    <a:lnR w="12700" cap="flat" cmpd="sng" algn="ctr">
                      <a:solidFill>
                        <a:schemeClr val="tx1"/>
                      </a:solidFill>
                      <a:prstDash val="solid"/>
                      <a:round/>
                      <a:headEnd type="none" w="med" len="med"/>
                      <a:tailEnd type="none" w="med" len="med"/>
                    </a:lnR>
                  </a:tcPr>
                </a:tc>
              </a:tr>
              <a:tr h="321460">
                <a:tc>
                  <a:txBody>
                    <a:bodyPr/>
                    <a:lstStyle/>
                    <a:p>
                      <a:pPr marL="0" marR="0">
                        <a:spcBef>
                          <a:spcPts val="0"/>
                        </a:spcBef>
                        <a:spcAft>
                          <a:spcPts val="0"/>
                        </a:spcAft>
                      </a:pPr>
                      <a:r>
                        <a:rPr lang="en-US" sz="1200">
                          <a:effectLst/>
                        </a:rPr>
                        <a:t>4.      </a:t>
                      </a:r>
                      <a:endParaRPr lang="en-US" sz="1300">
                        <a:solidFill>
                          <a:srgbClr val="76923C"/>
                        </a:solidFill>
                        <a:effectLst/>
                        <a:latin typeface="Calibri"/>
                        <a:ea typeface="Calibri"/>
                        <a:cs typeface="Times New Roman"/>
                      </a:endParaRPr>
                    </a:p>
                  </a:txBody>
                  <a:tcPr marL="80365" marR="80365" marT="0" marB="0">
                    <a:lnL w="12700" cap="flat" cmpd="sng" algn="ctr">
                      <a:solidFill>
                        <a:schemeClr val="tx1"/>
                      </a:solidFill>
                      <a:prstDash val="solid"/>
                      <a:round/>
                      <a:headEnd type="none" w="med" len="med"/>
                      <a:tailEnd type="none" w="med" len="med"/>
                    </a:lnL>
                  </a:tcPr>
                </a:tc>
                <a:tc>
                  <a:txBody>
                    <a:bodyPr/>
                    <a:lstStyle/>
                    <a:p>
                      <a:pPr marL="0" marR="0" algn="ctr">
                        <a:spcBef>
                          <a:spcPts val="0"/>
                        </a:spcBef>
                        <a:spcAft>
                          <a:spcPts val="0"/>
                        </a:spcAft>
                      </a:pPr>
                      <a:endParaRPr lang="en-US" sz="1200">
                        <a:solidFill>
                          <a:srgbClr val="76923C"/>
                        </a:solidFill>
                        <a:effectLst/>
                        <a:latin typeface="Times New Roman"/>
                        <a:ea typeface="Calibri"/>
                        <a:cs typeface="Times New Roman"/>
                      </a:endParaRPr>
                    </a:p>
                  </a:txBody>
                  <a:tcPr marL="80365" marR="80365" marT="0" marB="0" anchor="ctr"/>
                </a:tc>
                <a:tc>
                  <a:txBody>
                    <a:bodyPr/>
                    <a:lstStyle/>
                    <a:p>
                      <a:pPr marL="0" marR="0" algn="ctr">
                        <a:spcBef>
                          <a:spcPts val="0"/>
                        </a:spcBef>
                        <a:spcAft>
                          <a:spcPts val="0"/>
                        </a:spcAft>
                      </a:pPr>
                      <a:endParaRPr lang="en-US" sz="1200">
                        <a:solidFill>
                          <a:srgbClr val="76923C"/>
                        </a:solidFill>
                        <a:effectLst/>
                        <a:latin typeface="Times New Roman"/>
                        <a:ea typeface="Calibri"/>
                        <a:cs typeface="Times New Roman"/>
                      </a:endParaRPr>
                    </a:p>
                  </a:txBody>
                  <a:tcPr marL="80365" marR="80365" marT="0" marB="0" anchor="ctr"/>
                </a:tc>
                <a:tc>
                  <a:txBody>
                    <a:bodyPr/>
                    <a:lstStyle/>
                    <a:p>
                      <a:pPr marL="0" marR="0">
                        <a:spcBef>
                          <a:spcPts val="0"/>
                        </a:spcBef>
                        <a:spcAft>
                          <a:spcPts val="0"/>
                        </a:spcAft>
                      </a:pPr>
                      <a:r>
                        <a:rPr lang="en-US" sz="1200">
                          <a:effectLst/>
                        </a:rPr>
                        <a:t>     </a:t>
                      </a:r>
                      <a:endParaRPr lang="en-US" sz="1300">
                        <a:solidFill>
                          <a:srgbClr val="76923C"/>
                        </a:solidFill>
                        <a:effectLst/>
                        <a:latin typeface="Calibri"/>
                        <a:ea typeface="Calibri"/>
                        <a:cs typeface="Times New Roman"/>
                      </a:endParaRPr>
                    </a:p>
                  </a:txBody>
                  <a:tcPr marL="80365" marR="80365" marT="0" marB="0">
                    <a:lnR w="12700" cap="flat" cmpd="sng" algn="ctr">
                      <a:solidFill>
                        <a:schemeClr val="tx1"/>
                      </a:solidFill>
                      <a:prstDash val="solid"/>
                      <a:round/>
                      <a:headEnd type="none" w="med" len="med"/>
                      <a:tailEnd type="none" w="med" len="med"/>
                    </a:lnR>
                  </a:tcPr>
                </a:tc>
              </a:tr>
              <a:tr h="321460">
                <a:tc>
                  <a:txBody>
                    <a:bodyPr/>
                    <a:lstStyle/>
                    <a:p>
                      <a:pPr marL="0" marR="0">
                        <a:spcBef>
                          <a:spcPts val="0"/>
                        </a:spcBef>
                        <a:spcAft>
                          <a:spcPts val="0"/>
                        </a:spcAft>
                      </a:pPr>
                      <a:r>
                        <a:rPr lang="en-US" sz="1200">
                          <a:effectLst/>
                        </a:rPr>
                        <a:t>5.      </a:t>
                      </a:r>
                      <a:endParaRPr lang="en-US" sz="1300">
                        <a:solidFill>
                          <a:srgbClr val="76923C"/>
                        </a:solidFill>
                        <a:effectLst/>
                        <a:latin typeface="Calibri"/>
                        <a:ea typeface="Calibri"/>
                        <a:cs typeface="Times New Roman"/>
                      </a:endParaRPr>
                    </a:p>
                  </a:txBody>
                  <a:tcPr marL="80365" marR="80365" marT="0" marB="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200">
                        <a:solidFill>
                          <a:srgbClr val="76923C"/>
                        </a:solidFill>
                        <a:effectLst/>
                        <a:latin typeface="Times New Roman"/>
                        <a:ea typeface="Calibri"/>
                        <a:cs typeface="Times New Roman"/>
                      </a:endParaRPr>
                    </a:p>
                  </a:txBody>
                  <a:tcPr marL="80365" marR="80365" marT="0" marB="0" anchor="ctr">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200">
                        <a:solidFill>
                          <a:srgbClr val="76923C"/>
                        </a:solidFill>
                        <a:effectLst/>
                        <a:latin typeface="Times New Roman"/>
                        <a:ea typeface="Calibri"/>
                        <a:cs typeface="Times New Roman"/>
                      </a:endParaRPr>
                    </a:p>
                  </a:txBody>
                  <a:tcPr marL="80365" marR="80365" marT="0" marB="0" anchor="ctr">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200" dirty="0">
                          <a:effectLst/>
                        </a:rPr>
                        <a:t>     </a:t>
                      </a:r>
                      <a:endParaRPr lang="en-US" sz="1300" dirty="0">
                        <a:solidFill>
                          <a:srgbClr val="76923C"/>
                        </a:solidFill>
                        <a:effectLst/>
                        <a:latin typeface="Calibri"/>
                        <a:ea typeface="Calibri"/>
                        <a:cs typeface="Times New Roman"/>
                      </a:endParaRPr>
                    </a:p>
                  </a:txBody>
                  <a:tcPr marL="80365" marR="80365" marT="0" marB="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sp>
        <p:nvSpPr>
          <p:cNvPr id="6" name="Rectangle 5"/>
          <p:cNvSpPr/>
          <p:nvPr/>
        </p:nvSpPr>
        <p:spPr>
          <a:xfrm>
            <a:off x="1066800" y="1295400"/>
            <a:ext cx="7391400" cy="707886"/>
          </a:xfrm>
          <a:prstGeom prst="rect">
            <a:avLst/>
          </a:prstGeom>
        </p:spPr>
        <p:txBody>
          <a:bodyPr wrap="square">
            <a:spAutoFit/>
          </a:bodyPr>
          <a:lstStyle/>
          <a:p>
            <a:r>
              <a:rPr lang="en-US" sz="1000" b="1" dirty="0"/>
              <a:t>D. GOAL ACHIEVEMENT:  (This section should be completed only if you used the Performance Plan form to set goals at the </a:t>
            </a:r>
            <a:r>
              <a:rPr lang="en-US" sz="1000" b="1" dirty="0" smtClean="0"/>
              <a:t>beginning </a:t>
            </a:r>
            <a:r>
              <a:rPr lang="en-US" sz="1000" b="1" dirty="0"/>
              <a:t>of the rating period.  This is intended for developmental purposes and is not calculated as a part of the performance </a:t>
            </a:r>
            <a:r>
              <a:rPr lang="en-US" sz="1000" b="1" dirty="0" smtClean="0"/>
              <a:t>rating</a:t>
            </a:r>
            <a:r>
              <a:rPr lang="en-US" sz="1000" b="1" dirty="0"/>
              <a:t>.)</a:t>
            </a:r>
            <a:r>
              <a:rPr lang="en-US" sz="1000" dirty="0"/>
              <a:t>  Indicate whether or not the employee achieved their </a:t>
            </a:r>
            <a:r>
              <a:rPr lang="en-US" sz="1000" dirty="0" smtClean="0"/>
              <a:t>performance </a:t>
            </a:r>
            <a:r>
              <a:rPr lang="en-US" sz="1000" dirty="0"/>
              <a:t>and developmental goals for the year. Provide </a:t>
            </a:r>
            <a:r>
              <a:rPr lang="en-US" sz="1000" dirty="0" smtClean="0"/>
              <a:t>comments </a:t>
            </a:r>
            <a:r>
              <a:rPr lang="en-US" sz="1000" dirty="0"/>
              <a:t>if needed.</a:t>
            </a:r>
            <a:r>
              <a:rPr lang="en-US" sz="1000" b="1" dirty="0"/>
              <a:t>  </a:t>
            </a:r>
            <a:endParaRPr lang="en-US" sz="1000" dirty="0"/>
          </a:p>
        </p:txBody>
      </p:sp>
      <p:sp>
        <p:nvSpPr>
          <p:cNvPr id="5" name="Content Placeholder 2"/>
          <p:cNvSpPr txBox="1">
            <a:spLocks/>
          </p:cNvSpPr>
          <p:nvPr/>
        </p:nvSpPr>
        <p:spPr>
          <a:xfrm>
            <a:off x="990600" y="3810000"/>
            <a:ext cx="7943088" cy="2971800"/>
          </a:xfrm>
          <a:prstGeom prst="rect">
            <a:avLst/>
          </a:prstGeom>
        </p:spPr>
        <p:txBody>
          <a:bodyPr>
            <a:normAutofit fontScale="92500" lnSpcReduction="10000"/>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a:buFont typeface="Wingdings" panose="05000000000000000000" pitchFamily="2" charset="2"/>
              <a:buChar char="§"/>
            </a:pPr>
            <a:r>
              <a:rPr lang="en-US" dirty="0" smtClean="0"/>
              <a:t>Part of the employee development process, as part of the overall performance management system.</a:t>
            </a:r>
          </a:p>
          <a:p>
            <a:pPr lvl="1">
              <a:buFont typeface="Wingdings" panose="05000000000000000000" pitchFamily="2" charset="2"/>
              <a:buChar char="§"/>
            </a:pPr>
            <a:r>
              <a:rPr lang="en-US" dirty="0" smtClean="0"/>
              <a:t>This section is not calculated as part of the performance rating.</a:t>
            </a:r>
          </a:p>
          <a:p>
            <a:pPr lvl="1">
              <a:buFont typeface="Wingdings" panose="05000000000000000000" pitchFamily="2" charset="2"/>
              <a:buChar char="§"/>
            </a:pPr>
            <a:r>
              <a:rPr lang="en-US" dirty="0" smtClean="0"/>
              <a:t>Only to be used in conjunction with the Performance Plan Form.</a:t>
            </a:r>
          </a:p>
        </p:txBody>
      </p:sp>
    </p:spTree>
    <p:extLst>
      <p:ext uri="{BB962C8B-B14F-4D97-AF65-F5344CB8AC3E}">
        <p14:creationId xmlns:p14="http://schemas.microsoft.com/office/powerpoint/2010/main" val="4158574851"/>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algn="r" eaLnBrk="1" hangingPunct="1"/>
            <a:r>
              <a:rPr lang="en-US" altLang="en-US" dirty="0" smtClean="0"/>
              <a:t>Remember . . . </a:t>
            </a:r>
          </a:p>
        </p:txBody>
      </p:sp>
      <p:sp>
        <p:nvSpPr>
          <p:cNvPr id="32771" name="Rectangle 3"/>
          <p:cNvSpPr>
            <a:spLocks noGrp="1" noChangeArrowheads="1"/>
          </p:cNvSpPr>
          <p:nvPr>
            <p:ph idx="1"/>
          </p:nvPr>
        </p:nvSpPr>
        <p:spPr>
          <a:xfrm>
            <a:off x="990600" y="1905000"/>
            <a:ext cx="7854950" cy="4191000"/>
          </a:xfrm>
        </p:spPr>
        <p:txBody>
          <a:bodyPr/>
          <a:lstStyle/>
          <a:p>
            <a:pPr marL="82296" indent="0" eaLnBrk="1" hangingPunct="1">
              <a:buNone/>
            </a:pPr>
            <a:r>
              <a:rPr lang="en-US" altLang="en-US" sz="2800" dirty="0" smtClean="0"/>
              <a:t>Reviews should be based on elements that can be measured or justified by documentation.  </a:t>
            </a:r>
          </a:p>
          <a:p>
            <a:pPr marL="82296" indent="0" eaLnBrk="1" hangingPunct="1">
              <a:buNone/>
            </a:pPr>
            <a:endParaRPr lang="en-US" altLang="en-US" sz="1000" dirty="0" smtClean="0"/>
          </a:p>
          <a:p>
            <a:pPr marL="82296" indent="0" eaLnBrk="1" hangingPunct="1">
              <a:buNone/>
            </a:pPr>
            <a:r>
              <a:rPr lang="en-US" altLang="en-US" sz="2800" dirty="0" smtClean="0"/>
              <a:t>Make sure </a:t>
            </a:r>
            <a:r>
              <a:rPr lang="en-US" altLang="en-US" sz="2800" b="1" i="1" dirty="0" smtClean="0"/>
              <a:t>your</a:t>
            </a:r>
            <a:r>
              <a:rPr lang="en-US" altLang="en-US" sz="2800" dirty="0" smtClean="0"/>
              <a:t> supervisor or Appointing Authority agrees with your evaluations.  </a:t>
            </a:r>
          </a:p>
        </p:txBody>
      </p:sp>
    </p:spTree>
    <p:extLst>
      <p:ext uri="{BB962C8B-B14F-4D97-AF65-F5344CB8AC3E}">
        <p14:creationId xmlns:p14="http://schemas.microsoft.com/office/powerpoint/2010/main" val="2947310457"/>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4" name="Picture 6" descr="C:\Documents and Settings\dessary\Local Settings\Temporary Internet Files\Content.IE5\FBO32T7A\MP900439239[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9200" y="3048000"/>
            <a:ext cx="2819400" cy="2819400"/>
          </a:xfrm>
          <a:prstGeom prst="rect">
            <a:avLst/>
          </a:prstGeom>
          <a:noFill/>
          <a:effectLst>
            <a:reflection blurRad="63500" stA="98000" endPos="32000" dist="50800" dir="5400000" sy="-100000" algn="bl" rotWithShape="0"/>
          </a:effectLst>
          <a:extLst>
            <a:ext uri="{909E8E84-426E-40DD-AFC4-6F175D3DCCD1}">
              <a14:hiddenFill xmlns:a14="http://schemas.microsoft.com/office/drawing/2010/main">
                <a:solidFill>
                  <a:srgbClr val="FFFFFF"/>
                </a:solidFill>
              </a14:hiddenFill>
            </a:ext>
          </a:extLst>
        </p:spPr>
      </p:pic>
      <p:sp>
        <p:nvSpPr>
          <p:cNvPr id="36866" name="Rectangle 2"/>
          <p:cNvSpPr>
            <a:spLocks noGrp="1" noChangeArrowheads="1"/>
          </p:cNvSpPr>
          <p:nvPr>
            <p:ph type="title"/>
          </p:nvPr>
        </p:nvSpPr>
        <p:spPr/>
        <p:txBody>
          <a:bodyPr/>
          <a:lstStyle/>
          <a:p>
            <a:pPr algn="r" eaLnBrk="1" hangingPunct="1"/>
            <a:r>
              <a:rPr lang="en-US" altLang="en-US" dirty="0" smtClean="0"/>
              <a:t>Continuous Process</a:t>
            </a:r>
          </a:p>
        </p:txBody>
      </p:sp>
      <p:sp>
        <p:nvSpPr>
          <p:cNvPr id="36867" name="Rectangle 3"/>
          <p:cNvSpPr>
            <a:spLocks noGrp="1" noChangeArrowheads="1"/>
          </p:cNvSpPr>
          <p:nvPr>
            <p:ph idx="1"/>
          </p:nvPr>
        </p:nvSpPr>
        <p:spPr>
          <a:xfrm>
            <a:off x="990600" y="1752600"/>
            <a:ext cx="7696200" cy="4114800"/>
          </a:xfrm>
        </p:spPr>
        <p:txBody>
          <a:bodyPr/>
          <a:lstStyle/>
          <a:p>
            <a:pPr marL="0" indent="0" eaLnBrk="1" hangingPunct="1">
              <a:buFont typeface="Wingdings 2" pitchFamily="18" charset="2"/>
              <a:buNone/>
            </a:pPr>
            <a:r>
              <a:rPr lang="en-US" altLang="en-US" dirty="0" smtClean="0"/>
              <a:t>Proper performance evaluation is not an annual event; it is a continuous process you engage in throughout the year.  </a:t>
            </a:r>
          </a:p>
          <a:p>
            <a:pPr marL="0" indent="0" eaLnBrk="1" hangingPunct="1">
              <a:buFont typeface="Wingdings 2" pitchFamily="18" charset="2"/>
              <a:buNone/>
            </a:pPr>
            <a:r>
              <a:rPr lang="en-US" altLang="en-US" dirty="0" smtClean="0"/>
              <a:t> </a:t>
            </a:r>
          </a:p>
        </p:txBody>
      </p:sp>
    </p:spTree>
    <p:extLst>
      <p:ext uri="{BB962C8B-B14F-4D97-AF65-F5344CB8AC3E}">
        <p14:creationId xmlns:p14="http://schemas.microsoft.com/office/powerpoint/2010/main" val="714044510"/>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Supplemental Tools for Success</a:t>
            </a:r>
            <a:endParaRPr lang="en-US" dirty="0"/>
          </a:p>
        </p:txBody>
      </p:sp>
      <p:pic>
        <p:nvPicPr>
          <p:cNvPr id="35842" name="Picture 2" descr="C:\Users\mawilson\Desktop\Toolbox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151852">
            <a:off x="1392252" y="1867270"/>
            <a:ext cx="6797676" cy="3398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836831"/>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t>Performance Plan</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581492168"/>
              </p:ext>
            </p:extLst>
          </p:nvPr>
        </p:nvGraphicFramePr>
        <p:xfrm>
          <a:off x="1066800" y="1295400"/>
          <a:ext cx="4191000" cy="5424146"/>
        </p:xfrm>
        <a:graphic>
          <a:graphicData uri="http://schemas.openxmlformats.org/presentationml/2006/ole">
            <mc:AlternateContent xmlns:mc="http://schemas.openxmlformats.org/markup-compatibility/2006">
              <mc:Choice xmlns:v="urn:schemas-microsoft-com:vml" Requires="v">
                <p:oleObj spid="_x0000_s31780" name="Acrobat Document" r:id="rId3" imgW="5829233" imgH="7543775" progId="AcroExch.Document.11">
                  <p:embed/>
                </p:oleObj>
              </mc:Choice>
              <mc:Fallback>
                <p:oleObj name="Acrobat Document" r:id="rId3" imgW="5829233" imgH="7543775" progId="AcroExch.Document.11">
                  <p:embed/>
                  <p:pic>
                    <p:nvPicPr>
                      <p:cNvPr id="0" name=""/>
                      <p:cNvPicPr/>
                      <p:nvPr/>
                    </p:nvPicPr>
                    <p:blipFill>
                      <a:blip r:embed="rId4"/>
                      <a:stretch>
                        <a:fillRect/>
                      </a:stretch>
                    </p:blipFill>
                    <p:spPr>
                      <a:xfrm>
                        <a:off x="1066800" y="1295400"/>
                        <a:ext cx="4191000" cy="5424146"/>
                      </a:xfrm>
                      <a:prstGeom prst="rect">
                        <a:avLst/>
                      </a:prstGeom>
                      <a:ln>
                        <a:solidFill>
                          <a:schemeClr val="tx1"/>
                        </a:solidFill>
                      </a:ln>
                    </p:spPr>
                  </p:pic>
                </p:oleObj>
              </mc:Fallback>
            </mc:AlternateContent>
          </a:graphicData>
        </a:graphic>
      </p:graphicFrame>
      <p:sp>
        <p:nvSpPr>
          <p:cNvPr id="5" name="TextBox 4"/>
          <p:cNvSpPr txBox="1"/>
          <p:nvPr/>
        </p:nvSpPr>
        <p:spPr>
          <a:xfrm>
            <a:off x="5334000" y="1371600"/>
            <a:ext cx="3810000" cy="4524315"/>
          </a:xfrm>
          <a:prstGeom prst="rect">
            <a:avLst/>
          </a:prstGeom>
          <a:noFill/>
        </p:spPr>
        <p:txBody>
          <a:bodyPr wrap="square" rtlCol="0">
            <a:spAutoFit/>
          </a:bodyPr>
          <a:lstStyle/>
          <a:p>
            <a:pPr marL="285750" indent="-285750">
              <a:buFont typeface="Arial" panose="020B0604020202020204" pitchFamily="34" charset="0"/>
              <a:buChar char="•"/>
            </a:pPr>
            <a:r>
              <a:rPr lang="en-US" dirty="0" smtClean="0"/>
              <a:t>Used in conjunction with the Performance Evaluation form.</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Opportunity for supervisors and employees to discuss expectations and future accomplishments for the coming evaluation period.</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Major job responsibilities should be outlined on this form in order to clarify misconceptions and establish expectations</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Section for performance goals should be used to create job-oriented, SMART goals.</a:t>
            </a:r>
            <a:endParaRPr lang="en-US" dirty="0"/>
          </a:p>
        </p:txBody>
      </p:sp>
    </p:spTree>
    <p:extLst>
      <p:ext uri="{BB962C8B-B14F-4D97-AF65-F5344CB8AC3E}">
        <p14:creationId xmlns:p14="http://schemas.microsoft.com/office/powerpoint/2010/main" val="1251718890"/>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a:t>Performance Plan</a:t>
            </a:r>
          </a:p>
        </p:txBody>
      </p:sp>
      <p:graphicFrame>
        <p:nvGraphicFramePr>
          <p:cNvPr id="4" name="Object 3"/>
          <p:cNvGraphicFramePr>
            <a:graphicFrameLocks noChangeAspect="1"/>
          </p:cNvGraphicFramePr>
          <p:nvPr>
            <p:extLst>
              <p:ext uri="{D42A27DB-BD31-4B8C-83A1-F6EECF244321}">
                <p14:modId xmlns:p14="http://schemas.microsoft.com/office/powerpoint/2010/main" val="4251963157"/>
              </p:ext>
            </p:extLst>
          </p:nvPr>
        </p:nvGraphicFramePr>
        <p:xfrm>
          <a:off x="1066800" y="1600199"/>
          <a:ext cx="3962400" cy="5128283"/>
        </p:xfrm>
        <a:graphic>
          <a:graphicData uri="http://schemas.openxmlformats.org/presentationml/2006/ole">
            <mc:AlternateContent xmlns:mc="http://schemas.openxmlformats.org/markup-compatibility/2006">
              <mc:Choice xmlns:v="urn:schemas-microsoft-com:vml" Requires="v">
                <p:oleObj spid="_x0000_s32804" name="Acrobat Document" r:id="rId3" imgW="5829233" imgH="7543775" progId="AcroExch.Document.11">
                  <p:embed/>
                </p:oleObj>
              </mc:Choice>
              <mc:Fallback>
                <p:oleObj name="Acrobat Document" r:id="rId3" imgW="5829233" imgH="7543775" progId="AcroExch.Document.11">
                  <p:embed/>
                  <p:pic>
                    <p:nvPicPr>
                      <p:cNvPr id="0" name=""/>
                      <p:cNvPicPr/>
                      <p:nvPr/>
                    </p:nvPicPr>
                    <p:blipFill>
                      <a:blip r:embed="rId4"/>
                      <a:stretch>
                        <a:fillRect/>
                      </a:stretch>
                    </p:blipFill>
                    <p:spPr>
                      <a:xfrm>
                        <a:off x="1066800" y="1600199"/>
                        <a:ext cx="3962400" cy="5128283"/>
                      </a:xfrm>
                      <a:prstGeom prst="rect">
                        <a:avLst/>
                      </a:prstGeom>
                      <a:ln>
                        <a:solidFill>
                          <a:schemeClr val="tx1"/>
                        </a:solidFill>
                      </a:ln>
                    </p:spPr>
                  </p:pic>
                </p:oleObj>
              </mc:Fallback>
            </mc:AlternateContent>
          </a:graphicData>
        </a:graphic>
      </p:graphicFrame>
      <p:sp>
        <p:nvSpPr>
          <p:cNvPr id="5" name="TextBox 4"/>
          <p:cNvSpPr txBox="1"/>
          <p:nvPr/>
        </p:nvSpPr>
        <p:spPr>
          <a:xfrm>
            <a:off x="4953000" y="1600200"/>
            <a:ext cx="4191000" cy="4678204"/>
          </a:xfrm>
          <a:prstGeom prst="rect">
            <a:avLst/>
          </a:prstGeom>
          <a:noFill/>
        </p:spPr>
        <p:txBody>
          <a:bodyPr wrap="square" rtlCol="0">
            <a:spAutoFit/>
          </a:bodyPr>
          <a:lstStyle/>
          <a:p>
            <a:pPr marL="285750" indent="-285750">
              <a:buFont typeface="Arial" panose="020B0604020202020204" pitchFamily="34" charset="0"/>
              <a:buChar char="•"/>
            </a:pPr>
            <a:r>
              <a:rPr lang="en-US" dirty="0" smtClean="0"/>
              <a:t>Developmental goals are learning-oriented, and should include goals to acquire skills, knowledge, and experiences that will empower employees to:</a:t>
            </a:r>
          </a:p>
          <a:p>
            <a:pPr marL="742950" lvl="1" indent="-285750">
              <a:buFont typeface="Arial" panose="020B0604020202020204" pitchFamily="34" charset="0"/>
              <a:buChar char="•"/>
            </a:pPr>
            <a:r>
              <a:rPr lang="en-US" dirty="0" smtClean="0"/>
              <a:t>Remain effective at the employee’s current job, or;</a:t>
            </a:r>
          </a:p>
          <a:p>
            <a:pPr marL="742950" lvl="1" indent="-285750">
              <a:buFont typeface="Arial" panose="020B0604020202020204" pitchFamily="34" charset="0"/>
              <a:buChar char="•"/>
            </a:pPr>
            <a:r>
              <a:rPr lang="en-US" dirty="0" smtClean="0"/>
              <a:t>Support the employee’s ability and desire to take on new responsibilities or grow in their career.</a:t>
            </a:r>
          </a:p>
          <a:p>
            <a:pPr marL="285750" indent="-285750">
              <a:buFont typeface="Arial" panose="020B0604020202020204" pitchFamily="34" charset="0"/>
              <a:buChar char="•"/>
            </a:pPr>
            <a:r>
              <a:rPr lang="en-US" dirty="0" smtClean="0"/>
              <a:t>Multifunctional</a:t>
            </a:r>
          </a:p>
          <a:p>
            <a:pPr marL="742950" lvl="1" indent="-285750">
              <a:buFont typeface="Arial" panose="020B0604020202020204" pitchFamily="34" charset="0"/>
              <a:buChar char="•"/>
            </a:pPr>
            <a:r>
              <a:rPr lang="en-US" dirty="0" smtClean="0"/>
              <a:t>Conversation 1 form</a:t>
            </a:r>
          </a:p>
          <a:p>
            <a:pPr marL="742950" lvl="1" indent="-285750">
              <a:buFont typeface="Arial" panose="020B0604020202020204" pitchFamily="34" charset="0"/>
              <a:buChar char="•"/>
            </a:pPr>
            <a:r>
              <a:rPr lang="en-US" dirty="0" smtClean="0"/>
              <a:t>Performance Improvement Plan Form</a:t>
            </a:r>
          </a:p>
          <a:p>
            <a:pPr marL="285750" indent="-285750">
              <a:buFont typeface="Arial" panose="020B0604020202020204" pitchFamily="34" charset="0"/>
              <a:buChar char="•"/>
            </a:pPr>
            <a:r>
              <a:rPr lang="en-US" dirty="0" smtClean="0"/>
              <a:t>Documentation!</a:t>
            </a:r>
            <a:endParaRPr lang="en-US" dirty="0"/>
          </a:p>
        </p:txBody>
      </p:sp>
    </p:spTree>
    <p:extLst>
      <p:ext uri="{BB962C8B-B14F-4D97-AF65-F5344CB8AC3E}">
        <p14:creationId xmlns:p14="http://schemas.microsoft.com/office/powerpoint/2010/main" val="876940545"/>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a:t>Performance </a:t>
            </a:r>
            <a:r>
              <a:rPr lang="en-US" dirty="0" smtClean="0"/>
              <a:t>Feedback Form</a:t>
            </a:r>
            <a:endParaRPr lang="en-US" dirty="0"/>
          </a:p>
        </p:txBody>
      </p:sp>
      <p:sp>
        <p:nvSpPr>
          <p:cNvPr id="5" name="TextBox 4"/>
          <p:cNvSpPr txBox="1"/>
          <p:nvPr/>
        </p:nvSpPr>
        <p:spPr>
          <a:xfrm>
            <a:off x="5410200" y="1600200"/>
            <a:ext cx="3657600" cy="2308324"/>
          </a:xfrm>
          <a:prstGeom prst="rect">
            <a:avLst/>
          </a:prstGeom>
          <a:noFill/>
        </p:spPr>
        <p:txBody>
          <a:bodyPr wrap="square" rtlCol="0">
            <a:spAutoFit/>
          </a:bodyPr>
          <a:lstStyle/>
          <a:p>
            <a:pPr marL="285750" indent="-285750">
              <a:buFont typeface="Arial" panose="020B0604020202020204" pitchFamily="34" charset="0"/>
              <a:buChar char="•"/>
            </a:pPr>
            <a:r>
              <a:rPr lang="en-US" dirty="0" smtClean="0"/>
              <a:t>The Performance Feedback form provides a tool to encourage two-way feedback between supervisors and employees on a quarterly basis, and document those conversations.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Documentation!</a:t>
            </a:r>
            <a:endParaRPr lang="en-US" dirty="0"/>
          </a:p>
        </p:txBody>
      </p:sp>
      <p:graphicFrame>
        <p:nvGraphicFramePr>
          <p:cNvPr id="3" name="Object 2"/>
          <p:cNvGraphicFramePr>
            <a:graphicFrameLocks noChangeAspect="1"/>
          </p:cNvGraphicFramePr>
          <p:nvPr>
            <p:extLst>
              <p:ext uri="{D42A27DB-BD31-4B8C-83A1-F6EECF244321}">
                <p14:modId xmlns:p14="http://schemas.microsoft.com/office/powerpoint/2010/main" val="616751923"/>
              </p:ext>
            </p:extLst>
          </p:nvPr>
        </p:nvGraphicFramePr>
        <p:xfrm>
          <a:off x="1143000" y="1371600"/>
          <a:ext cx="4191000" cy="5424146"/>
        </p:xfrm>
        <a:graphic>
          <a:graphicData uri="http://schemas.openxmlformats.org/presentationml/2006/ole">
            <mc:AlternateContent xmlns:mc="http://schemas.openxmlformats.org/markup-compatibility/2006">
              <mc:Choice xmlns:v="urn:schemas-microsoft-com:vml" Requires="v">
                <p:oleObj spid="_x0000_s33828" name="Acrobat Document" r:id="rId3" imgW="5829233" imgH="7543775" progId="AcroExch.Document.11">
                  <p:embed/>
                </p:oleObj>
              </mc:Choice>
              <mc:Fallback>
                <p:oleObj name="Acrobat Document" r:id="rId3" imgW="5829233" imgH="7543775" progId="AcroExch.Document.11">
                  <p:embed/>
                  <p:pic>
                    <p:nvPicPr>
                      <p:cNvPr id="0" name=""/>
                      <p:cNvPicPr/>
                      <p:nvPr/>
                    </p:nvPicPr>
                    <p:blipFill>
                      <a:blip r:embed="rId4"/>
                      <a:stretch>
                        <a:fillRect/>
                      </a:stretch>
                    </p:blipFill>
                    <p:spPr>
                      <a:xfrm>
                        <a:off x="1143000" y="1371600"/>
                        <a:ext cx="4191000" cy="5424146"/>
                      </a:xfrm>
                      <a:prstGeom prst="rect">
                        <a:avLst/>
                      </a:prstGeom>
                      <a:ln>
                        <a:solidFill>
                          <a:schemeClr val="tx1"/>
                        </a:solidFill>
                      </a:ln>
                    </p:spPr>
                  </p:pic>
                </p:oleObj>
              </mc:Fallback>
            </mc:AlternateContent>
          </a:graphicData>
        </a:graphic>
      </p:graphicFrame>
    </p:spTree>
    <p:extLst>
      <p:ext uri="{BB962C8B-B14F-4D97-AF65-F5344CB8AC3E}">
        <p14:creationId xmlns:p14="http://schemas.microsoft.com/office/powerpoint/2010/main" val="2963546104"/>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t>Summary	</a:t>
            </a:r>
            <a:endParaRPr lang="en-US" dirty="0"/>
          </a:p>
        </p:txBody>
      </p:sp>
      <p:sp>
        <p:nvSpPr>
          <p:cNvPr id="3" name="Content Placeholder 2"/>
          <p:cNvSpPr>
            <a:spLocks noGrp="1"/>
          </p:cNvSpPr>
          <p:nvPr>
            <p:ph idx="1"/>
          </p:nvPr>
        </p:nvSpPr>
        <p:spPr>
          <a:xfrm>
            <a:off x="990600" y="1447800"/>
            <a:ext cx="7943088" cy="4800600"/>
          </a:xfrm>
        </p:spPr>
        <p:txBody>
          <a:bodyPr>
            <a:normAutofit lnSpcReduction="10000"/>
          </a:bodyPr>
          <a:lstStyle/>
          <a:p>
            <a:pPr marL="82296" indent="0">
              <a:buNone/>
            </a:pPr>
            <a:r>
              <a:rPr lang="en-US" dirty="0" smtClean="0"/>
              <a:t>Metro is committed to philosophically changing the way that we evaluate performance. Our goal is to leverage research and industry trends to transform our Performance Management system into a process to evaluate, recognize, and cultivate our employees, in order to create more positive experiences for managers, supervisors and employees, with the ultimate goal of better serving our customers.</a:t>
            </a:r>
            <a:endParaRPr lang="en-US" dirty="0"/>
          </a:p>
        </p:txBody>
      </p:sp>
    </p:spTree>
    <p:extLst>
      <p:ext uri="{BB962C8B-B14F-4D97-AF65-F5344CB8AC3E}">
        <p14:creationId xmlns:p14="http://schemas.microsoft.com/office/powerpoint/2010/main" val="2580356731"/>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3810000" y="228600"/>
            <a:ext cx="1295400" cy="1143000"/>
          </a:xfrm>
        </p:spPr>
        <p:txBody>
          <a:bodyPr/>
          <a:lstStyle/>
          <a:p>
            <a:pPr algn="ctr" eaLnBrk="1" hangingPunct="1"/>
            <a:r>
              <a:rPr lang="en-US" altLang="en-US" smtClean="0"/>
              <a:t>  </a:t>
            </a:r>
          </a:p>
        </p:txBody>
      </p:sp>
      <p:sp>
        <p:nvSpPr>
          <p:cNvPr id="37891" name="Rectangle 3"/>
          <p:cNvSpPr>
            <a:spLocks noGrp="1" noChangeArrowheads="1"/>
          </p:cNvSpPr>
          <p:nvPr>
            <p:ph idx="1"/>
          </p:nvPr>
        </p:nvSpPr>
        <p:spPr>
          <a:xfrm>
            <a:off x="990600" y="1828800"/>
            <a:ext cx="4584700" cy="3048000"/>
          </a:xfrm>
        </p:spPr>
        <p:txBody>
          <a:bodyPr/>
          <a:lstStyle/>
          <a:p>
            <a:pPr marL="0" indent="0" eaLnBrk="1" hangingPunct="1">
              <a:buFont typeface="Wingdings 2" pitchFamily="18" charset="2"/>
              <a:buNone/>
            </a:pPr>
            <a:r>
              <a:rPr lang="en-US" altLang="en-US" sz="2800" b="1" i="1" dirty="0" smtClean="0"/>
              <a:t>You</a:t>
            </a:r>
            <a:r>
              <a:rPr lang="en-US" altLang="en-US" sz="2800" dirty="0" smtClean="0"/>
              <a:t> – as supervisor – provide the link between your department’s goals and the individual employees who do or do not fulfill those goals. </a:t>
            </a:r>
          </a:p>
        </p:txBody>
      </p:sp>
      <p:pic>
        <p:nvPicPr>
          <p:cNvPr id="38916" name="Picture 5" descr="446px-Uncle_Sam_pointing_finger">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1905000"/>
            <a:ext cx="2890837" cy="3863393"/>
          </a:xfrm>
          <a:prstGeom prst="rect">
            <a:avLst/>
          </a:prstGeom>
          <a:noFill/>
          <a:ln w="25400">
            <a:solidFill>
              <a:srgbClr val="000000"/>
            </a:solidFill>
            <a:miter lim="800000"/>
            <a:headEnd/>
            <a:tailEnd/>
          </a:ln>
          <a:effectLst>
            <a:glow rad="228600">
              <a:schemeClr val="accent6">
                <a:satMod val="175000"/>
                <a:alpha val="40000"/>
              </a:schemeClr>
            </a:glow>
          </a:effectLst>
          <a:extLst>
            <a:ext uri="{909E8E84-426E-40DD-AFC4-6F175D3DCCD1}">
              <a14:hiddenFill xmlns:a14="http://schemas.microsoft.com/office/drawing/2010/main">
                <a:solidFill>
                  <a:srgbClr val="FFFFFF"/>
                </a:solidFill>
              </a14:hiddenFill>
            </a:ext>
          </a:extLst>
        </p:spPr>
      </p:pic>
      <p:sp>
        <p:nvSpPr>
          <p:cNvPr id="2" name="Rectangle 1"/>
          <p:cNvSpPr/>
          <p:nvPr/>
        </p:nvSpPr>
        <p:spPr>
          <a:xfrm>
            <a:off x="1923610" y="304800"/>
            <a:ext cx="5339923" cy="923330"/>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defRPr/>
            </a:pPr>
            <a:r>
              <a:rPr lang="en-US" sz="5400" b="1" dirty="0">
                <a:ln/>
                <a:solidFill>
                  <a:schemeClr val="accent3"/>
                </a:solidFill>
              </a:rPr>
              <a:t>It’s up to You !</a:t>
            </a:r>
          </a:p>
        </p:txBody>
      </p:sp>
    </p:spTree>
    <p:extLst>
      <p:ext uri="{BB962C8B-B14F-4D97-AF65-F5344CB8AC3E}">
        <p14:creationId xmlns:p14="http://schemas.microsoft.com/office/powerpoint/2010/main" val="2655110184"/>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990600" y="381000"/>
            <a:ext cx="7391400" cy="1371600"/>
          </a:xfrm>
        </p:spPr>
        <p:txBody>
          <a:bodyPr>
            <a:normAutofit fontScale="90000"/>
          </a:bodyPr>
          <a:lstStyle/>
          <a:p>
            <a:pPr algn="r" eaLnBrk="1" fontAlgn="auto" hangingPunct="1">
              <a:spcAft>
                <a:spcPts val="0"/>
              </a:spcAft>
              <a:defRPr/>
            </a:pPr>
            <a:r>
              <a:rPr lang="en-US" dirty="0" smtClean="0"/>
              <a:t>Challenges of Performance Appraisals</a:t>
            </a:r>
            <a:endParaRPr lang="en-US" dirty="0"/>
          </a:p>
        </p:txBody>
      </p:sp>
      <p:sp>
        <p:nvSpPr>
          <p:cNvPr id="6147" name="Rectangle 3"/>
          <p:cNvSpPr>
            <a:spLocks noGrp="1" noChangeArrowheads="1"/>
          </p:cNvSpPr>
          <p:nvPr>
            <p:ph idx="1"/>
          </p:nvPr>
        </p:nvSpPr>
        <p:spPr>
          <a:xfrm>
            <a:off x="990600" y="1981200"/>
            <a:ext cx="7620000" cy="4267200"/>
          </a:xfrm>
        </p:spPr>
        <p:txBody>
          <a:bodyPr>
            <a:normAutofit lnSpcReduction="10000"/>
          </a:bodyPr>
          <a:lstStyle/>
          <a:p>
            <a:pPr eaLnBrk="1" hangingPunct="1">
              <a:lnSpc>
                <a:spcPct val="90000"/>
              </a:lnSpc>
              <a:buClr>
                <a:srgbClr val="CC0000"/>
              </a:buClr>
              <a:buFont typeface="Wingdings" pitchFamily="2" charset="2"/>
              <a:buNone/>
            </a:pPr>
            <a:r>
              <a:rPr lang="en-US" altLang="en-US" sz="2800" b="1" u="sng" dirty="0" smtClean="0"/>
              <a:t>Challenges</a:t>
            </a:r>
            <a:r>
              <a:rPr lang="en-US" altLang="en-US" sz="2800" b="1" dirty="0" smtClean="0"/>
              <a:t>:</a:t>
            </a:r>
          </a:p>
          <a:p>
            <a:pPr>
              <a:lnSpc>
                <a:spcPct val="90000"/>
              </a:lnSpc>
              <a:buSzTx/>
              <a:buFont typeface="Wingdings" pitchFamily="2" charset="2"/>
              <a:buChar char="§"/>
            </a:pPr>
            <a:r>
              <a:rPr lang="en-US" altLang="en-US" sz="2800" dirty="0"/>
              <a:t>Assessments may be seen as personal attacks</a:t>
            </a:r>
          </a:p>
          <a:p>
            <a:pPr eaLnBrk="1" hangingPunct="1">
              <a:lnSpc>
                <a:spcPct val="90000"/>
              </a:lnSpc>
              <a:buSzTx/>
              <a:buFont typeface="Wingdings" pitchFamily="2" charset="2"/>
              <a:buChar char="§"/>
            </a:pPr>
            <a:r>
              <a:rPr lang="en-US" altLang="en-US" sz="2800" dirty="0" smtClean="0"/>
              <a:t>Done improperly, the can create unnecessary stress</a:t>
            </a:r>
          </a:p>
          <a:p>
            <a:pPr eaLnBrk="1" hangingPunct="1">
              <a:lnSpc>
                <a:spcPct val="90000"/>
              </a:lnSpc>
              <a:buSzTx/>
              <a:buFont typeface="Wingdings" pitchFamily="2" charset="2"/>
              <a:buChar char="§"/>
            </a:pPr>
            <a:r>
              <a:rPr lang="en-US" altLang="en-US" sz="2800" dirty="0" smtClean="0"/>
              <a:t>Can be time consuming and overwhelming to supervisors with many employees</a:t>
            </a:r>
          </a:p>
          <a:p>
            <a:pPr eaLnBrk="1" hangingPunct="1">
              <a:lnSpc>
                <a:spcPct val="90000"/>
              </a:lnSpc>
              <a:buSzTx/>
              <a:buFont typeface="Wingdings" pitchFamily="2" charset="2"/>
              <a:buChar char="§"/>
            </a:pPr>
            <a:r>
              <a:rPr lang="en-US" altLang="en-US" sz="2800" dirty="0" smtClean="0"/>
              <a:t>Often based on subjective assessment and subject to rater error and inconsistencies</a:t>
            </a:r>
          </a:p>
          <a:p>
            <a:pPr eaLnBrk="1" hangingPunct="1">
              <a:lnSpc>
                <a:spcPct val="90000"/>
              </a:lnSpc>
              <a:buSzTx/>
              <a:buFont typeface="Wingdings" pitchFamily="2" charset="2"/>
              <a:buChar char="§"/>
            </a:pPr>
            <a:r>
              <a:rPr lang="en-US" altLang="en-US" sz="2800" dirty="0" smtClean="0"/>
              <a:t>Can be a waste of time if not done appropriately</a:t>
            </a:r>
          </a:p>
          <a:p>
            <a:pPr eaLnBrk="1" hangingPunct="1">
              <a:lnSpc>
                <a:spcPct val="90000"/>
              </a:lnSpc>
              <a:buSzTx/>
              <a:buFont typeface="Wingdings" pitchFamily="2" charset="2"/>
              <a:buChar char="§"/>
            </a:pPr>
            <a:r>
              <a:rPr lang="en-US" altLang="en-US" sz="2800" dirty="0" smtClean="0"/>
              <a:t>They can create a negative overall experience</a:t>
            </a:r>
          </a:p>
          <a:p>
            <a:pPr eaLnBrk="1" hangingPunct="1">
              <a:lnSpc>
                <a:spcPct val="90000"/>
              </a:lnSpc>
              <a:buSzTx/>
              <a:buFont typeface="Wingdings" pitchFamily="2" charset="2"/>
              <a:buChar char="§"/>
            </a:pPr>
            <a:endParaRPr lang="en-US" altLang="en-US" sz="2800" dirty="0" smtClean="0"/>
          </a:p>
        </p:txBody>
      </p:sp>
    </p:spTree>
    <p:extLst>
      <p:ext uri="{BB962C8B-B14F-4D97-AF65-F5344CB8AC3E}">
        <p14:creationId xmlns:p14="http://schemas.microsoft.com/office/powerpoint/2010/main" val="23006683"/>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359898"/>
            <a:ext cx="7406640" cy="1472184"/>
          </a:xfrm>
        </p:spPr>
        <p:txBody>
          <a:bodyPr anchor="t">
            <a:noAutofit/>
          </a:bodyPr>
          <a:lstStyle/>
          <a:p>
            <a:pPr algn="ctr"/>
            <a:r>
              <a:rPr lang="en-US" sz="9600" dirty="0" smtClean="0"/>
              <a:t>Thank you!</a:t>
            </a:r>
            <a:endParaRPr lang="en-US" sz="9600" dirty="0"/>
          </a:p>
        </p:txBody>
      </p:sp>
      <p:sp>
        <p:nvSpPr>
          <p:cNvPr id="3" name="Subtitle 2"/>
          <p:cNvSpPr>
            <a:spLocks noGrp="1"/>
          </p:cNvSpPr>
          <p:nvPr>
            <p:ph type="subTitle" idx="1"/>
          </p:nvPr>
        </p:nvSpPr>
        <p:spPr>
          <a:xfrm>
            <a:off x="1432560" y="4384372"/>
            <a:ext cx="7406640" cy="1787828"/>
          </a:xfrm>
        </p:spPr>
        <p:txBody>
          <a:bodyPr>
            <a:normAutofit/>
          </a:bodyPr>
          <a:lstStyle/>
          <a:p>
            <a:pPr algn="ctr"/>
            <a:r>
              <a:rPr lang="en-US" dirty="0" smtClean="0"/>
              <a:t>For more information or additional support, please contact Metro Human Resources</a:t>
            </a:r>
          </a:p>
          <a:p>
            <a:r>
              <a:rPr lang="en-US" dirty="0"/>
              <a:t>	</a:t>
            </a:r>
          </a:p>
        </p:txBody>
      </p:sp>
    </p:spTree>
    <p:extLst>
      <p:ext uri="{BB962C8B-B14F-4D97-AF65-F5344CB8AC3E}">
        <p14:creationId xmlns:p14="http://schemas.microsoft.com/office/powerpoint/2010/main" val="3373990053"/>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dp4sPviV74"/>
          <p:cNvPicPr>
            <a:picLocks noGrp="1" noRot="1" noChangeAspect="1"/>
          </p:cNvPicPr>
          <p:nvPr>
            <p:ph idx="1"/>
            <a:videoFile r:link="rId1"/>
          </p:nvPr>
        </p:nvPicPr>
        <p:blipFill>
          <a:blip r:embed="rId3"/>
          <a:stretch>
            <a:fillRect/>
          </a:stretch>
        </p:blipFill>
        <p:spPr>
          <a:xfrm>
            <a:off x="1730375" y="1905000"/>
            <a:ext cx="6908800" cy="3886200"/>
          </a:xfrm>
          <a:prstGeom prst="rect">
            <a:avLst/>
          </a:prstGeom>
          <a:effectLst>
            <a:outerShdw blurRad="63500" sx="102000" sy="102000" algn="ctr" rotWithShape="0">
              <a:prstClr val="black">
                <a:alpha val="40000"/>
              </a:prstClr>
            </a:outerShdw>
          </a:effectLst>
        </p:spPr>
      </p:pic>
      <p:sp>
        <p:nvSpPr>
          <p:cNvPr id="6" name="Rectangle 2"/>
          <p:cNvSpPr>
            <a:spLocks noGrp="1" noChangeArrowheads="1"/>
          </p:cNvSpPr>
          <p:nvPr>
            <p:ph type="title"/>
          </p:nvPr>
        </p:nvSpPr>
        <p:spPr>
          <a:xfrm>
            <a:off x="990600" y="381000"/>
            <a:ext cx="7391400" cy="1371600"/>
          </a:xfrm>
        </p:spPr>
        <p:txBody>
          <a:bodyPr>
            <a:normAutofit fontScale="90000"/>
          </a:bodyPr>
          <a:lstStyle/>
          <a:p>
            <a:pPr algn="r" eaLnBrk="1" fontAlgn="auto" hangingPunct="1">
              <a:spcAft>
                <a:spcPts val="0"/>
              </a:spcAft>
              <a:defRPr/>
            </a:pPr>
            <a:r>
              <a:rPr lang="en-US" dirty="0" smtClean="0"/>
              <a:t>Challenges of Performance Appraisals</a:t>
            </a:r>
            <a:endParaRPr lang="en-US" dirty="0"/>
          </a:p>
        </p:txBody>
      </p:sp>
    </p:spTree>
    <p:extLst>
      <p:ext uri="{BB962C8B-B14F-4D97-AF65-F5344CB8AC3E}">
        <p14:creationId xmlns:p14="http://schemas.microsoft.com/office/powerpoint/2010/main" val="969642776"/>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normAutofit/>
          </a:bodyPr>
          <a:lstStyle/>
          <a:p>
            <a:pPr algn="r" eaLnBrk="1" hangingPunct="1"/>
            <a:r>
              <a:rPr lang="en-US" altLang="en-US" dirty="0" smtClean="0"/>
              <a:t>Performance Evaluations?</a:t>
            </a:r>
          </a:p>
        </p:txBody>
      </p:sp>
      <p:sp>
        <p:nvSpPr>
          <p:cNvPr id="11267" name="Rectangle 3"/>
          <p:cNvSpPr>
            <a:spLocks noGrp="1" noChangeArrowheads="1"/>
          </p:cNvSpPr>
          <p:nvPr>
            <p:ph idx="1"/>
          </p:nvPr>
        </p:nvSpPr>
        <p:spPr>
          <a:xfrm>
            <a:off x="990600" y="1905000"/>
            <a:ext cx="8083550" cy="4648200"/>
          </a:xfrm>
        </p:spPr>
        <p:txBody>
          <a:bodyPr>
            <a:normAutofit/>
          </a:bodyPr>
          <a:lstStyle/>
          <a:p>
            <a:pPr>
              <a:lnSpc>
                <a:spcPct val="90000"/>
              </a:lnSpc>
              <a:buFont typeface="Wingdings" panose="05000000000000000000" pitchFamily="2" charset="2"/>
              <a:buChar char="§"/>
            </a:pPr>
            <a:r>
              <a:rPr lang="en-US" dirty="0" smtClean="0"/>
              <a:t>A recent survey from the Society for Human Resource Management found that 72% of organizations conduct formal appraisals only once a year.</a:t>
            </a:r>
          </a:p>
          <a:p>
            <a:pPr lvl="1">
              <a:lnSpc>
                <a:spcPct val="90000"/>
              </a:lnSpc>
            </a:pPr>
            <a:r>
              <a:rPr lang="en-US" sz="2400" dirty="0" smtClean="0"/>
              <a:t>Only 2% of employees gave their employer an A grade for their performance management.</a:t>
            </a:r>
          </a:p>
          <a:p>
            <a:pPr lvl="1" algn="r">
              <a:lnSpc>
                <a:spcPct val="90000"/>
              </a:lnSpc>
            </a:pPr>
            <a:endParaRPr lang="en-US" sz="1100" dirty="0" smtClean="0"/>
          </a:p>
          <a:p>
            <a:pPr lvl="1" algn="r">
              <a:lnSpc>
                <a:spcPct val="90000"/>
              </a:lnSpc>
            </a:pPr>
            <a:endParaRPr lang="en-US" sz="1100" dirty="0"/>
          </a:p>
          <a:p>
            <a:pPr lvl="1" algn="r">
              <a:lnSpc>
                <a:spcPct val="90000"/>
              </a:lnSpc>
            </a:pPr>
            <a:endParaRPr lang="en-US" sz="1100" dirty="0" smtClean="0"/>
          </a:p>
          <a:p>
            <a:pPr lvl="1" algn="r">
              <a:lnSpc>
                <a:spcPct val="90000"/>
              </a:lnSpc>
            </a:pPr>
            <a:endParaRPr lang="en-US" sz="1100" dirty="0"/>
          </a:p>
          <a:p>
            <a:pPr lvl="1" algn="r">
              <a:lnSpc>
                <a:spcPct val="90000"/>
              </a:lnSpc>
            </a:pPr>
            <a:endParaRPr lang="en-US" sz="1100" dirty="0" smtClean="0"/>
          </a:p>
          <a:p>
            <a:pPr lvl="1" algn="r">
              <a:lnSpc>
                <a:spcPct val="90000"/>
              </a:lnSpc>
            </a:pPr>
            <a:endParaRPr lang="en-US" sz="1100" dirty="0"/>
          </a:p>
          <a:p>
            <a:pPr marL="402336" lvl="1" indent="0">
              <a:lnSpc>
                <a:spcPct val="90000"/>
              </a:lnSpc>
              <a:buNone/>
            </a:pPr>
            <a:endParaRPr lang="en-US" sz="1100" dirty="0"/>
          </a:p>
          <a:p>
            <a:pPr marL="402336" lvl="1" indent="0">
              <a:lnSpc>
                <a:spcPct val="90000"/>
              </a:lnSpc>
              <a:buNone/>
            </a:pPr>
            <a:r>
              <a:rPr lang="en-US" sz="1100" dirty="0" smtClean="0"/>
              <a:t>Source: https://social.hays.com/2015/08/31/7-reasons-why-you-should-be-conducting-performance-appraisals-more-often/#_ftn1 </a:t>
            </a:r>
          </a:p>
          <a:p>
            <a:pPr marL="0" indent="0">
              <a:lnSpc>
                <a:spcPct val="90000"/>
              </a:lnSpc>
              <a:buNone/>
            </a:pPr>
            <a:endParaRPr lang="en-US" altLang="en-US" sz="1300" dirty="0" smtClean="0"/>
          </a:p>
        </p:txBody>
      </p:sp>
    </p:spTree>
    <p:extLst>
      <p:ext uri="{BB962C8B-B14F-4D97-AF65-F5344CB8AC3E}">
        <p14:creationId xmlns:p14="http://schemas.microsoft.com/office/powerpoint/2010/main" val="4069057215"/>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1447800"/>
            <a:ext cx="8153400" cy="5410200"/>
          </a:xfrm>
        </p:spPr>
        <p:txBody>
          <a:bodyPr>
            <a:normAutofit/>
          </a:bodyPr>
          <a:lstStyle/>
          <a:p>
            <a:pPr>
              <a:spcBef>
                <a:spcPts val="0"/>
              </a:spcBef>
            </a:pPr>
            <a:r>
              <a:rPr lang="en-US" sz="2800" dirty="0"/>
              <a:t>Performance management </a:t>
            </a:r>
            <a:r>
              <a:rPr lang="en-US" sz="2800" dirty="0" smtClean="0"/>
              <a:t>is;</a:t>
            </a:r>
          </a:p>
          <a:p>
            <a:pPr lvl="1">
              <a:spcBef>
                <a:spcPts val="0"/>
              </a:spcBef>
            </a:pPr>
            <a:r>
              <a:rPr lang="en-US" sz="2000" dirty="0" smtClean="0"/>
              <a:t>an </a:t>
            </a:r>
            <a:r>
              <a:rPr lang="en-US" sz="2000" b="1" dirty="0">
                <a:solidFill>
                  <a:srgbClr val="FFC000"/>
                </a:solidFill>
              </a:rPr>
              <a:t>ongoing</a:t>
            </a:r>
            <a:r>
              <a:rPr lang="en-US" sz="2000" dirty="0"/>
              <a:t> process of communication between a supervisor and an employee that occurs </a:t>
            </a:r>
            <a:r>
              <a:rPr lang="en-US" sz="2000" b="1" dirty="0">
                <a:solidFill>
                  <a:srgbClr val="FFC000"/>
                </a:solidFill>
              </a:rPr>
              <a:t>throughout</a:t>
            </a:r>
            <a:r>
              <a:rPr lang="en-US" sz="2000" dirty="0"/>
              <a:t> the </a:t>
            </a:r>
            <a:r>
              <a:rPr lang="en-US" sz="2000" dirty="0" smtClean="0"/>
              <a:t>year</a:t>
            </a:r>
            <a:r>
              <a:rPr lang="en-US" sz="2000" dirty="0"/>
              <a:t>;</a:t>
            </a:r>
            <a:endParaRPr lang="en-US" sz="2000" dirty="0" smtClean="0"/>
          </a:p>
          <a:p>
            <a:pPr lvl="1">
              <a:spcBef>
                <a:spcPts val="0"/>
              </a:spcBef>
            </a:pPr>
            <a:r>
              <a:rPr lang="en-US" sz="2000" dirty="0" smtClean="0"/>
              <a:t>in support of the accomplishing of the strategic </a:t>
            </a:r>
            <a:r>
              <a:rPr lang="en-US" sz="2000" dirty="0"/>
              <a:t>objectives of the organization. </a:t>
            </a:r>
            <a:endParaRPr lang="en-US" sz="2000" dirty="0" smtClean="0"/>
          </a:p>
          <a:p>
            <a:pPr>
              <a:spcBef>
                <a:spcPts val="0"/>
              </a:spcBef>
            </a:pPr>
            <a:r>
              <a:rPr lang="en-US" sz="2800" dirty="0" smtClean="0"/>
              <a:t>Two Processes</a:t>
            </a:r>
          </a:p>
          <a:p>
            <a:pPr lvl="1">
              <a:spcBef>
                <a:spcPts val="0"/>
              </a:spcBef>
            </a:pPr>
            <a:r>
              <a:rPr lang="en-US" sz="2000" b="1" dirty="0" smtClean="0"/>
              <a:t>Performance Acceleration</a:t>
            </a:r>
            <a:r>
              <a:rPr lang="en-US" sz="2000" dirty="0" smtClean="0"/>
              <a:t>: “How do I improve performance from employees?”</a:t>
            </a:r>
          </a:p>
          <a:p>
            <a:pPr lvl="2">
              <a:spcBef>
                <a:spcPts val="0"/>
              </a:spcBef>
            </a:pPr>
            <a:r>
              <a:rPr lang="en-US" sz="1600" b="1" dirty="0" smtClean="0"/>
              <a:t>Coaching</a:t>
            </a:r>
          </a:p>
          <a:p>
            <a:pPr lvl="2">
              <a:spcBef>
                <a:spcPts val="0"/>
              </a:spcBef>
            </a:pPr>
            <a:r>
              <a:rPr lang="en-US" sz="1600" dirty="0" smtClean="0"/>
              <a:t>Getting to know your employee</a:t>
            </a:r>
          </a:p>
          <a:p>
            <a:pPr lvl="2">
              <a:spcBef>
                <a:spcPts val="0"/>
              </a:spcBef>
            </a:pPr>
            <a:r>
              <a:rPr lang="en-US" sz="1600" dirty="0" smtClean="0"/>
              <a:t>Setting clear expectations and goals</a:t>
            </a:r>
          </a:p>
          <a:p>
            <a:pPr lvl="2">
              <a:spcBef>
                <a:spcPts val="0"/>
              </a:spcBef>
            </a:pPr>
            <a:r>
              <a:rPr lang="en-US" sz="1600" dirty="0" smtClean="0"/>
              <a:t>Providing ongoing feedback</a:t>
            </a:r>
          </a:p>
          <a:p>
            <a:pPr lvl="1">
              <a:spcBef>
                <a:spcPts val="0"/>
              </a:spcBef>
            </a:pPr>
            <a:r>
              <a:rPr lang="en-US" sz="2000" b="1" dirty="0" smtClean="0"/>
              <a:t>Performance Measurement</a:t>
            </a:r>
          </a:p>
          <a:p>
            <a:pPr lvl="2">
              <a:spcBef>
                <a:spcPts val="0"/>
              </a:spcBef>
            </a:pPr>
            <a:r>
              <a:rPr lang="en-US" sz="1600" dirty="0" smtClean="0"/>
              <a:t>Objective measurement of performance</a:t>
            </a:r>
          </a:p>
          <a:p>
            <a:pPr lvl="2">
              <a:spcBef>
                <a:spcPts val="0"/>
              </a:spcBef>
            </a:pPr>
            <a:r>
              <a:rPr lang="en-US" sz="1600" dirty="0" smtClean="0"/>
              <a:t>Documentation </a:t>
            </a:r>
          </a:p>
          <a:p>
            <a:pPr lvl="2">
              <a:spcBef>
                <a:spcPts val="0"/>
              </a:spcBef>
            </a:pPr>
            <a:r>
              <a:rPr lang="en-US" sz="1600" dirty="0" smtClean="0"/>
              <a:t>Clear feedback/commentary</a:t>
            </a:r>
          </a:p>
          <a:p>
            <a:pPr marL="658368" lvl="2" indent="0">
              <a:spcBef>
                <a:spcPts val="0"/>
              </a:spcBef>
              <a:buNone/>
            </a:pPr>
            <a:endParaRPr lang="en-US" sz="1600" dirty="0" smtClean="0"/>
          </a:p>
          <a:p>
            <a:pPr lvl="2">
              <a:spcBef>
                <a:spcPts val="0"/>
              </a:spcBef>
            </a:pPr>
            <a:endParaRPr lang="en-US" sz="1600" dirty="0" smtClean="0"/>
          </a:p>
          <a:p>
            <a:pPr lvl="1">
              <a:spcBef>
                <a:spcPts val="0"/>
              </a:spcBef>
            </a:pPr>
            <a:endParaRPr lang="en-US" sz="2000" dirty="0"/>
          </a:p>
          <a:p>
            <a:pPr>
              <a:spcBef>
                <a:spcPts val="0"/>
              </a:spcBef>
            </a:pPr>
            <a:endParaRPr lang="en-US" sz="2400" dirty="0"/>
          </a:p>
        </p:txBody>
      </p:sp>
      <p:sp>
        <p:nvSpPr>
          <p:cNvPr id="4" name="Rectangle 2"/>
          <p:cNvSpPr>
            <a:spLocks noGrp="1" noChangeArrowheads="1"/>
          </p:cNvSpPr>
          <p:nvPr>
            <p:ph type="title"/>
          </p:nvPr>
        </p:nvSpPr>
        <p:spPr>
          <a:xfrm>
            <a:off x="1435608" y="274638"/>
            <a:ext cx="7498080" cy="1143000"/>
          </a:xfrm>
        </p:spPr>
        <p:txBody>
          <a:bodyPr>
            <a:normAutofit/>
          </a:bodyPr>
          <a:lstStyle/>
          <a:p>
            <a:pPr algn="r" eaLnBrk="1" hangingPunct="1"/>
            <a:r>
              <a:rPr lang="en-US" altLang="en-US" dirty="0" smtClean="0"/>
              <a:t>Performance Management</a:t>
            </a:r>
          </a:p>
        </p:txBody>
      </p:sp>
    </p:spTree>
    <p:extLst>
      <p:ext uri="{BB962C8B-B14F-4D97-AF65-F5344CB8AC3E}">
        <p14:creationId xmlns:p14="http://schemas.microsoft.com/office/powerpoint/2010/main" val="2091545725"/>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1435608" y="274638"/>
            <a:ext cx="7498080" cy="1143000"/>
          </a:xfrm>
        </p:spPr>
        <p:txBody>
          <a:bodyPr>
            <a:normAutofit/>
          </a:bodyPr>
          <a:lstStyle/>
          <a:p>
            <a:pPr algn="r" eaLnBrk="1" hangingPunct="1"/>
            <a:r>
              <a:rPr lang="en-US" altLang="en-US" dirty="0" smtClean="0"/>
              <a:t>Performance Management</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059479774"/>
              </p:ext>
            </p:extLst>
          </p:nvPr>
        </p:nvGraphicFramePr>
        <p:xfrm>
          <a:off x="1435100" y="1447800"/>
          <a:ext cx="749935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40594766"/>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533400" y="381000"/>
            <a:ext cx="7848600" cy="1371600"/>
          </a:xfrm>
        </p:spPr>
        <p:txBody>
          <a:bodyPr>
            <a:normAutofit fontScale="90000"/>
          </a:bodyPr>
          <a:lstStyle/>
          <a:p>
            <a:pPr algn="r" eaLnBrk="1" fontAlgn="auto" hangingPunct="1">
              <a:spcAft>
                <a:spcPts val="0"/>
              </a:spcAft>
              <a:defRPr/>
            </a:pPr>
            <a:r>
              <a:rPr lang="en-US" dirty="0"/>
              <a:t>Advantages </a:t>
            </a:r>
            <a:r>
              <a:rPr lang="en-US" dirty="0" smtClean="0"/>
              <a:t>of Performance Management</a:t>
            </a:r>
            <a:endParaRPr lang="en-US" dirty="0"/>
          </a:p>
        </p:txBody>
      </p:sp>
      <p:sp>
        <p:nvSpPr>
          <p:cNvPr id="6147" name="Rectangle 3"/>
          <p:cNvSpPr>
            <a:spLocks noGrp="1" noChangeArrowheads="1"/>
          </p:cNvSpPr>
          <p:nvPr>
            <p:ph idx="1"/>
          </p:nvPr>
        </p:nvSpPr>
        <p:spPr>
          <a:xfrm>
            <a:off x="990600" y="1981200"/>
            <a:ext cx="7620000" cy="4800600"/>
          </a:xfrm>
        </p:spPr>
        <p:txBody>
          <a:bodyPr>
            <a:normAutofit/>
          </a:bodyPr>
          <a:lstStyle/>
          <a:p>
            <a:pPr eaLnBrk="1" hangingPunct="1">
              <a:lnSpc>
                <a:spcPct val="90000"/>
              </a:lnSpc>
              <a:buClr>
                <a:srgbClr val="CC0000"/>
              </a:buClr>
              <a:buFont typeface="Wingdings" pitchFamily="2" charset="2"/>
              <a:buNone/>
            </a:pPr>
            <a:r>
              <a:rPr lang="en-US" altLang="en-US" sz="2800" b="1" u="sng" dirty="0" smtClean="0"/>
              <a:t>Advantages</a:t>
            </a:r>
            <a:r>
              <a:rPr lang="en-US" altLang="en-US" sz="2800" b="1" dirty="0" smtClean="0"/>
              <a:t>:</a:t>
            </a:r>
          </a:p>
          <a:p>
            <a:pPr eaLnBrk="1" hangingPunct="1">
              <a:lnSpc>
                <a:spcPct val="90000"/>
              </a:lnSpc>
              <a:buSzTx/>
              <a:buFont typeface="Wingdings" pitchFamily="2" charset="2"/>
              <a:buChar char="§"/>
            </a:pPr>
            <a:r>
              <a:rPr lang="en-US" altLang="en-US" sz="2800" dirty="0" smtClean="0"/>
              <a:t>Employees feel valued</a:t>
            </a:r>
          </a:p>
          <a:p>
            <a:pPr eaLnBrk="1" hangingPunct="1">
              <a:lnSpc>
                <a:spcPct val="90000"/>
              </a:lnSpc>
              <a:buSzTx/>
              <a:buFont typeface="Wingdings" pitchFamily="2" charset="2"/>
              <a:buChar char="§"/>
            </a:pPr>
            <a:r>
              <a:rPr lang="en-US" altLang="en-US" sz="2800" dirty="0" smtClean="0"/>
              <a:t>Set new goals</a:t>
            </a:r>
          </a:p>
          <a:p>
            <a:pPr eaLnBrk="1" hangingPunct="1">
              <a:lnSpc>
                <a:spcPct val="90000"/>
              </a:lnSpc>
              <a:buSzTx/>
              <a:buFont typeface="Wingdings" pitchFamily="2" charset="2"/>
              <a:buChar char="§"/>
            </a:pPr>
            <a:r>
              <a:rPr lang="en-US" altLang="en-US" sz="2800" dirty="0" smtClean="0"/>
              <a:t>Resolve grievances</a:t>
            </a:r>
          </a:p>
          <a:p>
            <a:pPr eaLnBrk="1" hangingPunct="1">
              <a:lnSpc>
                <a:spcPct val="90000"/>
              </a:lnSpc>
              <a:buSzTx/>
              <a:buFont typeface="Wingdings" pitchFamily="2" charset="2"/>
              <a:buChar char="§"/>
            </a:pPr>
            <a:r>
              <a:rPr lang="en-US" altLang="en-US" sz="2800" dirty="0" smtClean="0"/>
              <a:t>Strengthen bonds</a:t>
            </a:r>
          </a:p>
          <a:p>
            <a:pPr eaLnBrk="1" hangingPunct="1">
              <a:lnSpc>
                <a:spcPct val="90000"/>
              </a:lnSpc>
              <a:buSzTx/>
              <a:buFont typeface="Wingdings" pitchFamily="2" charset="2"/>
              <a:buChar char="§"/>
            </a:pPr>
            <a:r>
              <a:rPr lang="en-US" altLang="en-US" sz="2800" dirty="0" smtClean="0"/>
              <a:t>Refocus your team</a:t>
            </a:r>
          </a:p>
          <a:p>
            <a:pPr eaLnBrk="1" hangingPunct="1">
              <a:lnSpc>
                <a:spcPct val="90000"/>
              </a:lnSpc>
              <a:buSzTx/>
              <a:buFont typeface="Wingdings" pitchFamily="2" charset="2"/>
              <a:buChar char="§"/>
            </a:pPr>
            <a:r>
              <a:rPr lang="en-US" altLang="en-US" sz="2800" dirty="0" smtClean="0"/>
              <a:t>Oversight on current projects</a:t>
            </a:r>
          </a:p>
          <a:p>
            <a:pPr eaLnBrk="1" hangingPunct="1">
              <a:lnSpc>
                <a:spcPct val="90000"/>
              </a:lnSpc>
              <a:buSzTx/>
              <a:buFont typeface="Wingdings" pitchFamily="2" charset="2"/>
              <a:buChar char="§"/>
            </a:pPr>
            <a:r>
              <a:rPr lang="en-US" altLang="en-US" sz="2800" dirty="0" smtClean="0"/>
              <a:t>Assess the training needs of your team</a:t>
            </a:r>
          </a:p>
          <a:p>
            <a:pPr marL="82296" indent="0" eaLnBrk="1" hangingPunct="1">
              <a:lnSpc>
                <a:spcPct val="90000"/>
              </a:lnSpc>
              <a:buSzTx/>
              <a:buNone/>
            </a:pPr>
            <a:endParaRPr lang="en-US" altLang="en-US" sz="2800" dirty="0" smtClean="0"/>
          </a:p>
        </p:txBody>
      </p:sp>
    </p:spTree>
    <p:extLst>
      <p:ext uri="{BB962C8B-B14F-4D97-AF65-F5344CB8AC3E}">
        <p14:creationId xmlns:p14="http://schemas.microsoft.com/office/powerpoint/2010/main" val="2751822475"/>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A3E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1612</TotalTime>
  <Words>2739</Words>
  <Application>Microsoft Office PowerPoint</Application>
  <PresentationFormat>On-screen Show (4:3)</PresentationFormat>
  <Paragraphs>442</Paragraphs>
  <Slides>40</Slides>
  <Notes>15</Notes>
  <HiddenSlides>0</HiddenSlides>
  <MMClips>2</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40</vt:i4>
      </vt:variant>
    </vt:vector>
  </HeadingPairs>
  <TitlesOfParts>
    <vt:vector size="43" baseType="lpstr">
      <vt:lpstr>1_Office Theme</vt:lpstr>
      <vt:lpstr>Solstice</vt:lpstr>
      <vt:lpstr>Acrobat Document</vt:lpstr>
      <vt:lpstr>Performance Management System</vt:lpstr>
      <vt:lpstr>Performance Appraisals vs. Performance Management</vt:lpstr>
      <vt:lpstr>Performance Appraisals</vt:lpstr>
      <vt:lpstr>Challenges of Performance Appraisals</vt:lpstr>
      <vt:lpstr>Challenges of Performance Appraisals</vt:lpstr>
      <vt:lpstr>Performance Evaluations?</vt:lpstr>
      <vt:lpstr>Performance Management</vt:lpstr>
      <vt:lpstr>Performance Management</vt:lpstr>
      <vt:lpstr>Advantages of Performance Management</vt:lpstr>
      <vt:lpstr>Substantial Benefits</vt:lpstr>
      <vt:lpstr>Metro and The Performance Management Process</vt:lpstr>
      <vt:lpstr>What Does History and Research Teach Us About Performance Evaluations?</vt:lpstr>
      <vt:lpstr>What Does History and Research Teach Us About Performance Evaluations?</vt:lpstr>
      <vt:lpstr>What Does History and Research Teach Us About Performance Evaluations?</vt:lpstr>
      <vt:lpstr>PowerPoint Presentation</vt:lpstr>
      <vt:lpstr>Performance Management Maturity Model Research identifies four levels of a progressively more advanced process that  leads to increasingly superior talent and operational outcomes</vt:lpstr>
      <vt:lpstr>Performance Management maturity assessment</vt:lpstr>
      <vt:lpstr>Performance Management principles are shifting dramatically</vt:lpstr>
      <vt:lpstr>Performance Management Forms </vt:lpstr>
      <vt:lpstr>Changes to the Performance Evaluation Form </vt:lpstr>
      <vt:lpstr>Section A: Major Job Responsibilities</vt:lpstr>
      <vt:lpstr>Section A: Major Job Responsibilities</vt:lpstr>
      <vt:lpstr>Section A: Major Job Responsibilities</vt:lpstr>
      <vt:lpstr>B. CORE COMPETENCIES: Mark a rating indicating how well the employee displays the competency and provide comments to         support your ratings.  Also, evaluate supervisors on the four additional competencies on the Supervisor Competencies form. </vt:lpstr>
      <vt:lpstr>Section B: Supervisor Supplemental Form</vt:lpstr>
      <vt:lpstr>Section C: Expected Work Behaviors</vt:lpstr>
      <vt:lpstr>Compliance with Rules </vt:lpstr>
      <vt:lpstr>Attendance Issues </vt:lpstr>
      <vt:lpstr> Observance of Working Hours</vt:lpstr>
      <vt:lpstr> What about Safety?</vt:lpstr>
      <vt:lpstr>Section D: Goal Achievement</vt:lpstr>
      <vt:lpstr>Remember . . . </vt:lpstr>
      <vt:lpstr>Continuous Process</vt:lpstr>
      <vt:lpstr>Supplemental Tools for Success</vt:lpstr>
      <vt:lpstr>Performance Plan</vt:lpstr>
      <vt:lpstr>Performance Plan</vt:lpstr>
      <vt:lpstr>Performance Feedback Form</vt:lpstr>
      <vt:lpstr>Summary </vt:lpstr>
      <vt:lpstr>  </vt:lpstr>
      <vt:lpstr>Thank you!</vt:lpstr>
    </vt:vector>
  </TitlesOfParts>
  <Company>Metropolitan Government of Nashville &amp; Davidson Cty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Performance Management System</dc:title>
  <dc:creator>Wilson, Michael  (Human Resources)</dc:creator>
  <cp:lastModifiedBy>Wilson, Michael  (Human Resources)</cp:lastModifiedBy>
  <cp:revision>79</cp:revision>
  <cp:lastPrinted>2017-02-28T20:43:28Z</cp:lastPrinted>
  <dcterms:created xsi:type="dcterms:W3CDTF">2017-02-27T14:23:23Z</dcterms:created>
  <dcterms:modified xsi:type="dcterms:W3CDTF">2017-09-21T15:19:41Z</dcterms:modified>
</cp:coreProperties>
</file>